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Montserrat"/>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d5ff87dcb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d5ff87dcb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Tested the relationship between each feature and the target variable using t-tests.</a:t>
            </a:r>
            <a:endParaRPr/>
          </a:p>
          <a:p>
            <a:pPr indent="-298450" lvl="0" marL="457200" rtl="0" algn="l">
              <a:lnSpc>
                <a:spcPct val="115000"/>
              </a:lnSpc>
              <a:spcBef>
                <a:spcPts val="0"/>
              </a:spcBef>
              <a:spcAft>
                <a:spcPts val="0"/>
              </a:spcAft>
              <a:buClr>
                <a:schemeClr val="dk1"/>
              </a:buClr>
              <a:buSzPts val="1100"/>
              <a:buChar char="●"/>
            </a:pPr>
            <a:r>
              <a:rPr lang="en"/>
              <a:t>Retained features with p-values below 0.05 as statistically significant.</a:t>
            </a:r>
            <a:endParaRPr/>
          </a:p>
          <a:p>
            <a:pPr indent="-298450" lvl="0" marL="457200" rtl="0" algn="l">
              <a:lnSpc>
                <a:spcPct val="115000"/>
              </a:lnSpc>
              <a:spcBef>
                <a:spcPts val="0"/>
              </a:spcBef>
              <a:spcAft>
                <a:spcPts val="0"/>
              </a:spcAft>
              <a:buClr>
                <a:schemeClr val="dk1"/>
              </a:buClr>
              <a:buSzPts val="1100"/>
              <a:buChar char="●"/>
            </a:pPr>
            <a:r>
              <a:rPr lang="en"/>
              <a:t>Removed features with high p-values due to weak correlation with the target.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d5ff87dcb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d5ff87dcb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d5ff87dcb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d5ff87dcb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of side notes for this one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d5ff87dcb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d5ff87dcb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list these out say the full variable name eg blue average significant strike percent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d5ff87dcb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d5ff87dcb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18fa9b985f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18fa9b985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d5fada368a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d5fada368a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"Winner" has no strong correlation with other features.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Some variables, like BlueAvgTDLanded and AvgTDDif, show expected correlations.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Overall, the dataset has low correlations.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d5fada368a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d5fada368a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Box plots compare key features like strike accuracy and takedown rates against the target variable (Winner).</a:t>
            </a:r>
            <a:endParaRPr/>
          </a:p>
          <a:p>
            <a:pPr indent="-298450" lvl="0" marL="457200" rtl="0" algn="l">
              <a:spcBef>
                <a:spcPts val="0"/>
              </a:spcBef>
              <a:spcAft>
                <a:spcPts val="0"/>
              </a:spcAft>
              <a:buSzPts val="1100"/>
              <a:buChar char="-"/>
            </a:pPr>
            <a:r>
              <a:rPr lang="en"/>
              <a:t>Red winners (1) show slightly higher values for some metrics, like RedAvgSigStrPct and RedAvgTDPct.</a:t>
            </a:r>
            <a:endParaRPr/>
          </a:p>
          <a:p>
            <a:pPr indent="-298450" lvl="0" marL="457200" rtl="0" algn="l">
              <a:spcBef>
                <a:spcPts val="0"/>
              </a:spcBef>
              <a:spcAft>
                <a:spcPts val="0"/>
              </a:spcAft>
              <a:buSzPts val="1100"/>
              <a:buChar char="-"/>
            </a:pPr>
            <a:r>
              <a:rPr lang="en"/>
              <a:t>Differences in metrics like AgeDif and AvgTDDif are minimal, indicating limited impact.</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195847313b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195847313b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Box plots compare key features like strike accuracy and takedown rates against the target variable (Winner).</a:t>
            </a:r>
            <a:endParaRPr/>
          </a:p>
          <a:p>
            <a:pPr indent="-298450" lvl="0" marL="457200" rtl="0" algn="l">
              <a:spcBef>
                <a:spcPts val="0"/>
              </a:spcBef>
              <a:spcAft>
                <a:spcPts val="0"/>
              </a:spcAft>
              <a:buSzPts val="1100"/>
              <a:buChar char="-"/>
            </a:pPr>
            <a:r>
              <a:rPr lang="en"/>
              <a:t>Red winners (1) show slightly higher values for some metrics, like RedAvgSigStrPct and RedAvgTDPct.</a:t>
            </a:r>
            <a:endParaRPr/>
          </a:p>
          <a:p>
            <a:pPr indent="-298450" lvl="0" marL="457200" rtl="0" algn="l">
              <a:spcBef>
                <a:spcPts val="0"/>
              </a:spcBef>
              <a:spcAft>
                <a:spcPts val="0"/>
              </a:spcAft>
              <a:buSzPts val="1100"/>
              <a:buChar char="-"/>
            </a:pPr>
            <a:r>
              <a:rPr lang="en"/>
              <a:t>Differences in metrics like AgeDif and AvgTDDif are minimal, indicating limited impact.</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19783c83b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19783c83b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187b95e4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187b95e4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yapping material. Talk more about this if you feel like you will go too quickly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187b95e42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187b95e42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off slide</a:t>
            </a:r>
            <a:endParaRPr/>
          </a:p>
          <a:p>
            <a:pPr indent="0" lvl="0" marL="0" rtl="0" algn="l">
              <a:spcBef>
                <a:spcPts val="0"/>
              </a:spcBef>
              <a:spcAft>
                <a:spcPts val="0"/>
              </a:spcAft>
              <a:buNone/>
            </a:pPr>
            <a:r>
              <a:rPr lang="en"/>
              <a:t>Psuedo R-Squared good model between 0.2-0.4 (that’s why ours is moderate)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187b95e42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187b95e42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of the slide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195847313b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195847313b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d5ff87dcb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d5ff87dcb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187b95e42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187b95e42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d5ff87dcb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d5ff87dcb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187b95e42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187b95e42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187b95e42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187b95e428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187b95e428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187b95e428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Briefly cover this as these factors arent seen much in the data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d5ff87dcb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d5ff87dcb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list these out…”you might see these show up later in the project” yada yada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d5fada368a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d5fada368a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r>
              <a:rPr lang="en"/>
              <a:t>The goal is to predict if the red corner fighter is more likely to win.</a:t>
            </a:r>
            <a:endParaRPr/>
          </a:p>
          <a:p>
            <a:pPr indent="0" lvl="0" marL="0" rtl="0" algn="l">
              <a:spcBef>
                <a:spcPts val="0"/>
              </a:spcBef>
              <a:spcAft>
                <a:spcPts val="0"/>
              </a:spcAft>
              <a:buClr>
                <a:schemeClr val="dk1"/>
              </a:buClr>
              <a:buSzPts val="1100"/>
              <a:buFont typeface="Arial"/>
              <a:buNone/>
            </a:pPr>
            <a:r>
              <a:rPr lang="en"/>
              <a:t>-Focus on fight stats like strikes, grappling, defense, and past wins.</a:t>
            </a:r>
            <a:endParaRPr/>
          </a:p>
          <a:p>
            <a:pPr indent="0" lvl="0" marL="0" rtl="0" algn="l">
              <a:spcBef>
                <a:spcPts val="0"/>
              </a:spcBef>
              <a:spcAft>
                <a:spcPts val="0"/>
              </a:spcAft>
              <a:buClr>
                <a:schemeClr val="dk1"/>
              </a:buClr>
              <a:buSzPts val="1100"/>
              <a:buFont typeface="Arial"/>
              <a:buNone/>
            </a:pPr>
            <a:r>
              <a:rPr lang="en"/>
              <a:t>-Use resampling to fix uneven data and improve accuracy.</a:t>
            </a:r>
            <a:endParaRPr/>
          </a:p>
          <a:p>
            <a:pPr indent="0" lvl="0" marL="0" rtl="0" algn="l">
              <a:spcBef>
                <a:spcPts val="0"/>
              </a:spcBef>
              <a:spcAft>
                <a:spcPts val="0"/>
              </a:spcAft>
              <a:buClr>
                <a:schemeClr val="dk1"/>
              </a:buClr>
              <a:buSzPts val="1100"/>
              <a:buFont typeface="Arial"/>
              <a:buNone/>
            </a:pPr>
            <a:r>
              <a:rPr lang="en"/>
              <a:t>-Find key stats that help fighters win and spot patterns in matches.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187b95e42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187b95e42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Removed columns with over 20% missing values; filled remaining missing values with column means.</a:t>
            </a:r>
            <a:endParaRPr/>
          </a:p>
          <a:p>
            <a:pPr indent="-298450" lvl="0" marL="457200" rtl="0" algn="l">
              <a:lnSpc>
                <a:spcPct val="115000"/>
              </a:lnSpc>
              <a:spcBef>
                <a:spcPts val="0"/>
              </a:spcBef>
              <a:spcAft>
                <a:spcPts val="0"/>
              </a:spcAft>
              <a:buClr>
                <a:schemeClr val="dk1"/>
              </a:buClr>
              <a:buSzPts val="1100"/>
              <a:buChar char="●"/>
            </a:pPr>
            <a:r>
              <a:rPr lang="en"/>
              <a:t>Treated columns with more than 80% zeros as missing and removed them.</a:t>
            </a:r>
            <a:endParaRPr/>
          </a:p>
          <a:p>
            <a:pPr indent="-298450" lvl="0" marL="457200" rtl="0" algn="l">
              <a:lnSpc>
                <a:spcPct val="115000"/>
              </a:lnSpc>
              <a:spcBef>
                <a:spcPts val="0"/>
              </a:spcBef>
              <a:spcAft>
                <a:spcPts val="0"/>
              </a:spcAft>
              <a:buClr>
                <a:schemeClr val="dk1"/>
              </a:buClr>
              <a:buSzPts val="1100"/>
              <a:buChar char="●"/>
            </a:pPr>
            <a:r>
              <a:rPr lang="en"/>
              <a:t>Restricted the dataset to 2023-2024 to ensure relevance to current UFC trends.</a:t>
            </a:r>
            <a:endParaRPr/>
          </a:p>
          <a:p>
            <a:pPr indent="-298450" lvl="0" marL="457200" rtl="0" algn="l">
              <a:lnSpc>
                <a:spcPct val="115000"/>
              </a:lnSpc>
              <a:spcBef>
                <a:spcPts val="0"/>
              </a:spcBef>
              <a:spcAft>
                <a:spcPts val="0"/>
              </a:spcAft>
              <a:buClr>
                <a:schemeClr val="dk1"/>
              </a:buClr>
              <a:buSzPts val="1100"/>
              <a:buChar char="●"/>
            </a:pPr>
            <a:r>
              <a:rPr lang="en"/>
              <a:t>Removed irrelevant categorical features, such as Location and EventName.</a:t>
            </a:r>
            <a:endParaRPr/>
          </a:p>
          <a:p>
            <a:pPr indent="-298450" lvl="0" marL="457200" rtl="0" algn="l">
              <a:lnSpc>
                <a:spcPct val="115000"/>
              </a:lnSpc>
              <a:spcBef>
                <a:spcPts val="0"/>
              </a:spcBef>
              <a:spcAft>
                <a:spcPts val="0"/>
              </a:spcAft>
              <a:buClr>
                <a:schemeClr val="dk1"/>
              </a:buClr>
              <a:buSzPts val="1100"/>
              <a:buChar char="●"/>
            </a:pPr>
            <a:r>
              <a:rPr lang="en"/>
              <a:t>Converted the response column to binary: 1 for red win, 0 for blue win.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194eb55f8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194eb55f8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dataset includes key fight metrics like win streaks, strikes landed, and grappling success.</a:t>
            </a:r>
            <a:endParaRPr/>
          </a:p>
          <a:p>
            <a:pPr indent="0" lvl="0" marL="0" rtl="0" algn="l">
              <a:spcBef>
                <a:spcPts val="0"/>
              </a:spcBef>
              <a:spcAft>
                <a:spcPts val="0"/>
              </a:spcAft>
              <a:buClr>
                <a:schemeClr val="dk1"/>
              </a:buClr>
              <a:buSzPts val="1100"/>
              <a:buFont typeface="Arial"/>
              <a:buNone/>
            </a:pPr>
            <a:r>
              <a:rPr lang="en"/>
              <a:t>"Winner" is the target variable, binary-coded (0 = Blue win, 1 = Red win).</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d5fada368a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d5fada368a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87b95e42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187b95e42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Continuous features like win streaks and strike percentages were kept for better prediction.</a:t>
            </a:r>
            <a:endParaRPr/>
          </a:p>
          <a:p>
            <a:pPr indent="-298450" lvl="0" marL="457200" rtl="0" algn="l">
              <a:spcBef>
                <a:spcPts val="0"/>
              </a:spcBef>
              <a:spcAft>
                <a:spcPts val="0"/>
              </a:spcAft>
              <a:buSzPts val="1100"/>
              <a:buChar char="-"/>
            </a:pPr>
            <a:r>
              <a:rPr lang="en"/>
              <a:t>Discrete features with fewer than 10 unique values were removed to reduce noise.</a:t>
            </a:r>
            <a:endParaRPr/>
          </a:p>
          <a:p>
            <a:pPr indent="-298450" lvl="0" marL="457200" rtl="0" algn="l">
              <a:spcBef>
                <a:spcPts val="0"/>
              </a:spcBef>
              <a:spcAft>
                <a:spcPts val="0"/>
              </a:spcAft>
              <a:buSzPts val="1100"/>
              <a:buChar char="-"/>
            </a:pPr>
            <a:r>
              <a:rPr lang="en"/>
              <a:t>This helps avoid overfitting and focuses on more impactful variables.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1" Type="http://schemas.openxmlformats.org/officeDocument/2006/relationships/hyperlink" Target="https://www.geeksforgeeks.org/confusion-matrix-machine-learning/" TargetMode="External"/><Relationship Id="rId10" Type="http://schemas.openxmlformats.org/officeDocument/2006/relationships/hyperlink" Target="https://www.statology.org/sklearn-classification-report/" TargetMode="External"/><Relationship Id="rId13" Type="http://schemas.openxmlformats.org/officeDocument/2006/relationships/hyperlink" Target="https://ca.novibet.com/blog/top-best-ufc-fighters-of-all-time" TargetMode="External"/><Relationship Id="rId12" Type="http://schemas.openxmlformats.org/officeDocument/2006/relationships/hyperlink" Target="https://www.appstate.edu/~whiteheadjc/service/logit/intro.htm" TargetMode="External"/><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kaggle.com/datasets/mdabbert/ultimate-ufc-dataset/data" TargetMode="External"/><Relationship Id="rId4" Type="http://schemas.openxmlformats.org/officeDocument/2006/relationships/hyperlink" Target="https://www.ufc.com/news/dangerous-uriah-hall-relishes-weidman-rematch-ufc-261" TargetMode="External"/><Relationship Id="rId9" Type="http://schemas.openxmlformats.org/officeDocument/2006/relationships/hyperlink" Target="https://www.geeksforgeeks.org/data-visualization-with-pairplot-seaborn-and-pandas/" TargetMode="External"/><Relationship Id="rId15" Type="http://schemas.openxmlformats.org/officeDocument/2006/relationships/hyperlink" Target="https://talksport.com/mma/1746424/greatest-ufc-fighters-ever/" TargetMode="External"/><Relationship Id="rId14" Type="http://schemas.openxmlformats.org/officeDocument/2006/relationships/hyperlink" Target="https://www.givemesport.com/the-10-greatest-ufc-womens-fighters-of-all-time-ranked/" TargetMode="External"/><Relationship Id="rId5" Type="http://schemas.openxmlformats.org/officeDocument/2006/relationships/hyperlink" Target="https://fansidedmma.com/posts/red-blue-corner-fan-guide-01hvkvq95pp8" TargetMode="External"/><Relationship Id="rId6" Type="http://schemas.openxmlformats.org/officeDocument/2006/relationships/hyperlink" Target="https://www.ufc.com/octagon" TargetMode="External"/><Relationship Id="rId7" Type="http://schemas.openxmlformats.org/officeDocument/2006/relationships/hyperlink" Target="https://online.stat.psu.edu/stat462/node/180/" TargetMode="External"/><Relationship Id="rId8" Type="http://schemas.openxmlformats.org/officeDocument/2006/relationships/hyperlink" Target="https://pmc.ncbi.nlm.nih.gov/articles/PMC8831439/#:~:text=The%20ROC%20curve%20is%20an,or%20absence%20of%20a%20diseas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3" name="Shape 133"/>
        <p:cNvGrpSpPr/>
        <p:nvPr/>
      </p:nvGrpSpPr>
      <p:grpSpPr>
        <a:xfrm>
          <a:off x="0" y="0"/>
          <a:ext cx="0" cy="0"/>
          <a:chOff x="0" y="0"/>
          <a:chExt cx="0" cy="0"/>
        </a:xfrm>
      </p:grpSpPr>
      <p:pic>
        <p:nvPicPr>
          <p:cNvPr id="134" name="Google Shape;134;p13"/>
          <p:cNvPicPr preferRelativeResize="0"/>
          <p:nvPr/>
        </p:nvPicPr>
        <p:blipFill rotWithShape="1">
          <a:blip r:embed="rId3">
            <a:alphaModFix/>
          </a:blip>
          <a:srcRect b="0" l="-55908" r="0" t="-59210"/>
          <a:stretch/>
        </p:blipFill>
        <p:spPr>
          <a:xfrm>
            <a:off x="285743" y="272950"/>
            <a:ext cx="6309750" cy="4063626"/>
          </a:xfrm>
          <a:prstGeom prst="rect">
            <a:avLst/>
          </a:prstGeom>
          <a:noFill/>
          <a:ln>
            <a:noFill/>
          </a:ln>
        </p:spPr>
      </p:pic>
      <p:sp>
        <p:nvSpPr>
          <p:cNvPr id="135" name="Google Shape;135;p13"/>
          <p:cNvSpPr txBox="1"/>
          <p:nvPr>
            <p:ph type="ctrTitle"/>
          </p:nvPr>
        </p:nvSpPr>
        <p:spPr>
          <a:xfrm>
            <a:off x="2580450" y="272950"/>
            <a:ext cx="3983100" cy="15114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rPr>
              <a:t>UFC</a:t>
            </a:r>
            <a:endParaRPr>
              <a:solidFill>
                <a:schemeClr val="lt1"/>
              </a:solidFill>
            </a:endParaRPr>
          </a:p>
          <a:p>
            <a:pPr indent="0" lvl="0" marL="0" rtl="0" algn="ctr">
              <a:spcBef>
                <a:spcPts val="0"/>
              </a:spcBef>
              <a:spcAft>
                <a:spcPts val="0"/>
              </a:spcAft>
              <a:buNone/>
            </a:pPr>
            <a:r>
              <a:rPr lang="en">
                <a:solidFill>
                  <a:srgbClr val="FF0000"/>
                </a:solidFill>
              </a:rPr>
              <a:t>Red</a:t>
            </a:r>
            <a:r>
              <a:rPr lang="en">
                <a:solidFill>
                  <a:schemeClr val="lt1"/>
                </a:solidFill>
              </a:rPr>
              <a:t> VS</a:t>
            </a:r>
            <a:r>
              <a:rPr lang="en"/>
              <a:t> </a:t>
            </a:r>
            <a:r>
              <a:rPr lang="en">
                <a:solidFill>
                  <a:srgbClr val="0000FF"/>
                </a:solidFill>
              </a:rPr>
              <a:t>Blue</a:t>
            </a:r>
            <a:endParaRPr>
              <a:solidFill>
                <a:srgbClr val="0000FF"/>
              </a:solidFill>
            </a:endParaRPr>
          </a:p>
        </p:txBody>
      </p:sp>
      <p:sp>
        <p:nvSpPr>
          <p:cNvPr id="136" name="Google Shape;136;p13"/>
          <p:cNvSpPr txBox="1"/>
          <p:nvPr>
            <p:ph idx="1" type="subTitle"/>
          </p:nvPr>
        </p:nvSpPr>
        <p:spPr>
          <a:xfrm>
            <a:off x="3733950" y="4449750"/>
            <a:ext cx="1676100" cy="50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700"/>
              <a:t>By Group 5</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1052550" y="4042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300"/>
              <a:t>Determining Statistical </a:t>
            </a:r>
            <a:r>
              <a:rPr lang="en" sz="3300"/>
              <a:t>Significance</a:t>
            </a:r>
            <a:r>
              <a:rPr lang="en" sz="3300"/>
              <a:t> of Predictors</a:t>
            </a:r>
            <a:r>
              <a:rPr lang="en"/>
              <a:t> </a:t>
            </a:r>
            <a:endParaRPr/>
          </a:p>
        </p:txBody>
      </p:sp>
      <p:sp>
        <p:nvSpPr>
          <p:cNvPr id="192" name="Google Shape;192;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800"/>
              <a:t>Statistical Testing: </a:t>
            </a:r>
            <a:endParaRPr sz="1800"/>
          </a:p>
          <a:p>
            <a:pPr indent="-342900" lvl="0" marL="457200" rtl="0" algn="l">
              <a:spcBef>
                <a:spcPts val="1200"/>
              </a:spcBef>
              <a:spcAft>
                <a:spcPts val="0"/>
              </a:spcAft>
              <a:buSzPts val="1800"/>
              <a:buChar char="-"/>
            </a:pPr>
            <a:r>
              <a:rPr lang="en" sz="1800"/>
              <a:t>The </a:t>
            </a:r>
            <a:r>
              <a:rPr lang="en" sz="1800"/>
              <a:t>relationship</a:t>
            </a:r>
            <a:r>
              <a:rPr lang="en" sz="1800"/>
              <a:t> between each feature and the target variable (Winner) was tested using statistical methods like the t-test</a:t>
            </a:r>
            <a:endParaRPr sz="1800"/>
          </a:p>
          <a:p>
            <a:pPr indent="0" lvl="0" marL="0" rtl="0" algn="l">
              <a:spcBef>
                <a:spcPts val="1200"/>
              </a:spcBef>
              <a:spcAft>
                <a:spcPts val="0"/>
              </a:spcAft>
              <a:buNone/>
            </a:pPr>
            <a:r>
              <a:rPr lang="en" sz="1800"/>
              <a:t>Evaluating p-values: </a:t>
            </a:r>
            <a:endParaRPr sz="1800"/>
          </a:p>
          <a:p>
            <a:pPr indent="-342900" lvl="0" marL="457200" rtl="0" algn="l">
              <a:spcBef>
                <a:spcPts val="1200"/>
              </a:spcBef>
              <a:spcAft>
                <a:spcPts val="0"/>
              </a:spcAft>
              <a:buSzPts val="1800"/>
              <a:buChar char="-"/>
            </a:pPr>
            <a:r>
              <a:rPr lang="en" sz="1800"/>
              <a:t>Features with p-values below a chosen threshold (0.05) were considered statistically significant and retained </a:t>
            </a:r>
            <a:endParaRPr sz="1800"/>
          </a:p>
          <a:p>
            <a:pPr indent="-342900" lvl="0" marL="457200" rtl="0" algn="l">
              <a:spcBef>
                <a:spcPts val="0"/>
              </a:spcBef>
              <a:spcAft>
                <a:spcPts val="0"/>
              </a:spcAft>
              <a:buSzPts val="1800"/>
              <a:buChar char="-"/>
            </a:pPr>
            <a:r>
              <a:rPr lang="en" sz="1800"/>
              <a:t>Features</a:t>
            </a:r>
            <a:r>
              <a:rPr lang="en" sz="1800"/>
              <a:t> with high p-values were considered weakly related to the target and removed </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1052550" y="383250"/>
            <a:ext cx="7038900" cy="914100"/>
          </a:xfrm>
          <a:prstGeom prst="rect">
            <a:avLst/>
          </a:prstGeom>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None/>
            </a:pPr>
            <a:r>
              <a:rPr lang="en" sz="3000"/>
              <a:t>The Random</a:t>
            </a:r>
            <a:r>
              <a:rPr lang="en"/>
              <a:t> </a:t>
            </a:r>
            <a:r>
              <a:rPr lang="en" sz="3000"/>
              <a:t>Forest Algorithm</a:t>
            </a:r>
            <a:endParaRPr/>
          </a:p>
        </p:txBody>
      </p:sp>
      <p:sp>
        <p:nvSpPr>
          <p:cNvPr id="198" name="Google Shape;198;p23"/>
          <p:cNvSpPr txBox="1"/>
          <p:nvPr>
            <p:ph idx="1" type="body"/>
          </p:nvPr>
        </p:nvSpPr>
        <p:spPr>
          <a:xfrm>
            <a:off x="1271050" y="985450"/>
            <a:ext cx="7038900" cy="2798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2000"/>
              <a:t>Random Forest as a Feature Evaluator</a:t>
            </a:r>
            <a:endParaRPr sz="2000"/>
          </a:p>
          <a:p>
            <a:pPr indent="-324167" lvl="0" marL="457200" rtl="0" algn="l">
              <a:lnSpc>
                <a:spcPct val="95000"/>
              </a:lnSpc>
              <a:spcBef>
                <a:spcPts val="1200"/>
              </a:spcBef>
              <a:spcAft>
                <a:spcPts val="0"/>
              </a:spcAft>
              <a:buSzPts val="1505"/>
              <a:buChar char="-"/>
            </a:pPr>
            <a:r>
              <a:rPr lang="en" sz="1505"/>
              <a:t>We can use Random Forest to evaluate how useful each feature is in addition to making predictions</a:t>
            </a:r>
            <a:endParaRPr sz="1505"/>
          </a:p>
          <a:p>
            <a:pPr indent="-324167" lvl="0" marL="457200" rtl="0" algn="l">
              <a:lnSpc>
                <a:spcPct val="95000"/>
              </a:lnSpc>
              <a:spcBef>
                <a:spcPts val="0"/>
              </a:spcBef>
              <a:spcAft>
                <a:spcPts val="0"/>
              </a:spcAft>
              <a:buSzPts val="1505"/>
              <a:buChar char="-"/>
            </a:pPr>
            <a:r>
              <a:rPr lang="en" sz="1505"/>
              <a:t>Importance is calculated based on its contribution to reducing impurity in the decision trees, where at each split, features that </a:t>
            </a:r>
            <a:r>
              <a:rPr lang="en" sz="1505"/>
              <a:t>consistently</a:t>
            </a:r>
            <a:r>
              <a:rPr lang="en" sz="1505"/>
              <a:t> split the data well (leading to purer subsets) are considered more important. </a:t>
            </a:r>
            <a:endParaRPr sz="1505"/>
          </a:p>
          <a:p>
            <a:pPr indent="0" lvl="0" marL="0" rtl="0" algn="l">
              <a:lnSpc>
                <a:spcPct val="95000"/>
              </a:lnSpc>
              <a:spcBef>
                <a:spcPts val="1200"/>
              </a:spcBef>
              <a:spcAft>
                <a:spcPts val="0"/>
              </a:spcAft>
              <a:buSzPts val="935"/>
              <a:buNone/>
            </a:pPr>
            <a:r>
              <a:rPr lang="en" sz="2000"/>
              <a:t>Feature Importance Reflects Predictive Power</a:t>
            </a:r>
            <a:endParaRPr sz="2000"/>
          </a:p>
          <a:p>
            <a:pPr indent="-324167" lvl="0" marL="457200" rtl="0" algn="l">
              <a:lnSpc>
                <a:spcPct val="95000"/>
              </a:lnSpc>
              <a:spcBef>
                <a:spcPts val="1200"/>
              </a:spcBef>
              <a:spcAft>
                <a:spcPts val="0"/>
              </a:spcAft>
              <a:buSzPts val="1505"/>
              <a:buChar char="-"/>
            </a:pPr>
            <a:r>
              <a:rPr lang="en" sz="1505"/>
              <a:t>Higher importance scores mean the feature is more useful for splitting the data and improving model accuracy </a:t>
            </a:r>
            <a:endParaRPr sz="1505"/>
          </a:p>
          <a:p>
            <a:pPr indent="-324167" lvl="0" marL="457200" rtl="0" algn="l">
              <a:lnSpc>
                <a:spcPct val="95000"/>
              </a:lnSpc>
              <a:spcBef>
                <a:spcPts val="0"/>
              </a:spcBef>
              <a:spcAft>
                <a:spcPts val="0"/>
              </a:spcAft>
              <a:buSzPts val="1505"/>
              <a:buChar char="-"/>
            </a:pPr>
            <a:r>
              <a:rPr lang="en" sz="1505"/>
              <a:t>Features with very low importance scores can be removed to simplify the dataset without </a:t>
            </a:r>
            <a:r>
              <a:rPr lang="en" sz="1505"/>
              <a:t>significantly</a:t>
            </a:r>
            <a:r>
              <a:rPr lang="en" sz="1505"/>
              <a:t> affecting model performance </a:t>
            </a:r>
            <a:endParaRPr sz="1505"/>
          </a:p>
          <a:p>
            <a:pPr indent="0" lvl="0" marL="0" rtl="0" algn="l">
              <a:lnSpc>
                <a:spcPct val="95000"/>
              </a:lnSpc>
              <a:spcBef>
                <a:spcPts val="1200"/>
              </a:spcBef>
              <a:spcAft>
                <a:spcPts val="0"/>
              </a:spcAft>
              <a:buSzPts val="935"/>
              <a:buNone/>
            </a:pPr>
            <a:r>
              <a:rPr lang="en" sz="2000"/>
              <a:t>The Result </a:t>
            </a:r>
            <a:endParaRPr sz="2000"/>
          </a:p>
          <a:p>
            <a:pPr indent="-324167" lvl="0" marL="457200" rtl="0" algn="l">
              <a:lnSpc>
                <a:spcPct val="95000"/>
              </a:lnSpc>
              <a:spcBef>
                <a:spcPts val="1200"/>
              </a:spcBef>
              <a:spcAft>
                <a:spcPts val="0"/>
              </a:spcAft>
              <a:buSzPts val="1505"/>
              <a:buChar char="-"/>
            </a:pPr>
            <a:r>
              <a:rPr lang="en" sz="1505"/>
              <a:t>We chose the ten features with the highest importance score </a:t>
            </a:r>
            <a:endParaRPr sz="1505"/>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type="title"/>
          </p:nvPr>
        </p:nvSpPr>
        <p:spPr>
          <a:xfrm>
            <a:off x="1052550" y="393750"/>
            <a:ext cx="7038900" cy="914100"/>
          </a:xfrm>
          <a:prstGeom prst="rect">
            <a:avLst/>
          </a:prstGeom>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None/>
            </a:pPr>
            <a:r>
              <a:rPr lang="en" sz="3000"/>
              <a:t>Variance Inflation Factor</a:t>
            </a:r>
            <a:endParaRPr sz="3000"/>
          </a:p>
        </p:txBody>
      </p:sp>
      <p:sp>
        <p:nvSpPr>
          <p:cNvPr id="204" name="Google Shape;204;p24"/>
          <p:cNvSpPr txBox="1"/>
          <p:nvPr>
            <p:ph idx="1" type="body"/>
          </p:nvPr>
        </p:nvSpPr>
        <p:spPr>
          <a:xfrm>
            <a:off x="412425" y="1355100"/>
            <a:ext cx="3770700" cy="354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Checks for multicollinearity (when features are highly correlated with each other) </a:t>
            </a:r>
            <a:endParaRPr sz="1500"/>
          </a:p>
          <a:p>
            <a:pPr indent="0" lvl="0" marL="0" rtl="0" algn="l">
              <a:spcBef>
                <a:spcPts val="1200"/>
              </a:spcBef>
              <a:spcAft>
                <a:spcPts val="0"/>
              </a:spcAft>
              <a:buNone/>
            </a:pPr>
            <a:r>
              <a:rPr lang="en" sz="1500"/>
              <a:t>The higher the VIF score the greater the </a:t>
            </a:r>
            <a:r>
              <a:rPr lang="en" sz="1500"/>
              <a:t>correlation</a:t>
            </a:r>
            <a:r>
              <a:rPr lang="en" sz="1500"/>
              <a:t> with the other variables </a:t>
            </a:r>
            <a:endParaRPr sz="1500"/>
          </a:p>
          <a:p>
            <a:pPr indent="0" lvl="0" marL="0" rtl="0" algn="l">
              <a:spcBef>
                <a:spcPts val="1200"/>
              </a:spcBef>
              <a:spcAft>
                <a:spcPts val="0"/>
              </a:spcAft>
              <a:buNone/>
            </a:pPr>
            <a:r>
              <a:rPr lang="en" sz="1500"/>
              <a:t>Variables with </a:t>
            </a:r>
            <a:r>
              <a:rPr lang="en" sz="1500"/>
              <a:t>inordinately</a:t>
            </a:r>
            <a:r>
              <a:rPr lang="en" sz="1500"/>
              <a:t> high VIF scores were removed </a:t>
            </a:r>
            <a:endParaRPr sz="1500"/>
          </a:p>
          <a:p>
            <a:pPr indent="0" lvl="0" marL="0" rtl="0" algn="l">
              <a:spcBef>
                <a:spcPts val="1200"/>
              </a:spcBef>
              <a:spcAft>
                <a:spcPts val="0"/>
              </a:spcAft>
              <a:buNone/>
            </a:pPr>
            <a:r>
              <a:t/>
            </a:r>
            <a:endParaRPr/>
          </a:p>
          <a:p>
            <a:pPr indent="0" lvl="0" marL="0" rtl="0" algn="l">
              <a:spcBef>
                <a:spcPts val="1200"/>
              </a:spcBef>
              <a:spcAft>
                <a:spcPts val="0"/>
              </a:spcAft>
              <a:buNone/>
            </a:pPr>
            <a:r>
              <a:t/>
            </a:r>
            <a:endParaRPr sz="1500"/>
          </a:p>
          <a:p>
            <a:pPr indent="0" lvl="0" marL="0" rtl="0" algn="l">
              <a:spcBef>
                <a:spcPts val="1200"/>
              </a:spcBef>
              <a:spcAft>
                <a:spcPts val="1200"/>
              </a:spcAft>
              <a:buNone/>
            </a:pPr>
            <a:r>
              <a:t/>
            </a:r>
            <a:endParaRPr/>
          </a:p>
        </p:txBody>
      </p:sp>
      <p:pic>
        <p:nvPicPr>
          <p:cNvPr id="205" name="Google Shape;205;p24"/>
          <p:cNvPicPr preferRelativeResize="0"/>
          <p:nvPr/>
        </p:nvPicPr>
        <p:blipFill>
          <a:blip r:embed="rId3">
            <a:alphaModFix/>
          </a:blip>
          <a:stretch>
            <a:fillRect/>
          </a:stretch>
        </p:blipFill>
        <p:spPr>
          <a:xfrm>
            <a:off x="4672900" y="1199850"/>
            <a:ext cx="4157225" cy="3312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The Results </a:t>
            </a:r>
            <a:endParaRPr sz="3000"/>
          </a:p>
        </p:txBody>
      </p:sp>
      <p:sp>
        <p:nvSpPr>
          <p:cNvPr id="211" name="Google Shape;211;p25"/>
          <p:cNvSpPr txBox="1"/>
          <p:nvPr>
            <p:ph idx="1" type="body"/>
          </p:nvPr>
        </p:nvSpPr>
        <p:spPr>
          <a:xfrm>
            <a:off x="1297500"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After implementing our feature selection tests, we are left with the following predictors: </a:t>
            </a:r>
            <a:endParaRPr sz="1500"/>
          </a:p>
          <a:p>
            <a:pPr indent="0" lvl="0" marL="0" rtl="0" algn="l">
              <a:spcBef>
                <a:spcPts val="1200"/>
              </a:spcBef>
              <a:spcAft>
                <a:spcPts val="1200"/>
              </a:spcAft>
              <a:buNone/>
            </a:pPr>
            <a:r>
              <a:t/>
            </a:r>
            <a:endParaRPr sz="1500"/>
          </a:p>
        </p:txBody>
      </p:sp>
      <p:pic>
        <p:nvPicPr>
          <p:cNvPr id="212" name="Google Shape;212;p25"/>
          <p:cNvPicPr preferRelativeResize="0"/>
          <p:nvPr/>
        </p:nvPicPr>
        <p:blipFill>
          <a:blip r:embed="rId3">
            <a:alphaModFix/>
          </a:blip>
          <a:stretch>
            <a:fillRect/>
          </a:stretch>
        </p:blipFill>
        <p:spPr>
          <a:xfrm>
            <a:off x="3150188" y="1747450"/>
            <a:ext cx="2843625" cy="2699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Graphs </a:t>
            </a:r>
            <a:endParaRPr/>
          </a:p>
        </p:txBody>
      </p:sp>
      <p:sp>
        <p:nvSpPr>
          <p:cNvPr id="218" name="Google Shape;218;p26"/>
          <p:cNvSpPr txBox="1"/>
          <p:nvPr>
            <p:ph idx="1" type="subTitle"/>
          </p:nvPr>
        </p:nvSpPr>
        <p:spPr>
          <a:xfrm>
            <a:off x="3537150" y="2373325"/>
            <a:ext cx="4648800" cy="681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sz="1500"/>
              <a:t>Visualizing the most important predictors </a:t>
            </a:r>
            <a:r>
              <a:rPr lang="en" sz="1500"/>
              <a:t>to better understand their relationship with the response variable </a:t>
            </a:r>
            <a:endParaRPr sz="1500"/>
          </a:p>
        </p:txBody>
      </p:sp>
      <p:pic>
        <p:nvPicPr>
          <p:cNvPr id="219" name="Google Shape;219;p26"/>
          <p:cNvPicPr preferRelativeResize="0"/>
          <p:nvPr/>
        </p:nvPicPr>
        <p:blipFill>
          <a:blip r:embed="rId3">
            <a:alphaModFix/>
          </a:blip>
          <a:stretch>
            <a:fillRect/>
          </a:stretch>
        </p:blipFill>
        <p:spPr>
          <a:xfrm>
            <a:off x="0" y="3414950"/>
            <a:ext cx="3336599" cy="17285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105255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PairPlot </a:t>
            </a:r>
            <a:endParaRPr sz="3000"/>
          </a:p>
        </p:txBody>
      </p:sp>
      <p:sp>
        <p:nvSpPr>
          <p:cNvPr id="225" name="Google Shape;225;p27"/>
          <p:cNvSpPr txBox="1"/>
          <p:nvPr>
            <p:ph idx="1" type="body"/>
          </p:nvPr>
        </p:nvSpPr>
        <p:spPr>
          <a:xfrm>
            <a:off x="225850" y="1571125"/>
            <a:ext cx="3659700" cy="3236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AvgTDDif and BlueAvgTDLanded have the strongest linear relationship </a:t>
            </a:r>
            <a:endParaRPr sz="1500"/>
          </a:p>
          <a:p>
            <a:pPr indent="-323850" lvl="0" marL="457200" rtl="0" algn="l">
              <a:spcBef>
                <a:spcPts val="0"/>
              </a:spcBef>
              <a:spcAft>
                <a:spcPts val="0"/>
              </a:spcAft>
              <a:buSzPts val="1500"/>
              <a:buChar char="●"/>
            </a:pPr>
            <a:r>
              <a:rPr lang="en" sz="1500"/>
              <a:t> If one color dominates in specific regions, it suggests a strong relationship with the outcome.</a:t>
            </a:r>
            <a:endParaRPr sz="1500"/>
          </a:p>
          <a:p>
            <a:pPr indent="-323850" lvl="0" marL="457200" rtl="0" algn="l">
              <a:spcBef>
                <a:spcPts val="0"/>
              </a:spcBef>
              <a:spcAft>
                <a:spcPts val="0"/>
              </a:spcAft>
              <a:buSzPts val="1500"/>
              <a:buChar char="●"/>
            </a:pPr>
            <a:r>
              <a:rPr lang="en" sz="1500"/>
              <a:t>Both red and blue winners are somewhat evenly matched within each variable</a:t>
            </a:r>
            <a:endParaRPr sz="1500"/>
          </a:p>
        </p:txBody>
      </p:sp>
      <p:pic>
        <p:nvPicPr>
          <p:cNvPr id="226" name="Google Shape;226;p27"/>
          <p:cNvPicPr preferRelativeResize="0"/>
          <p:nvPr/>
        </p:nvPicPr>
        <p:blipFill>
          <a:blip r:embed="rId3">
            <a:alphaModFix/>
          </a:blip>
          <a:stretch>
            <a:fillRect/>
          </a:stretch>
        </p:blipFill>
        <p:spPr>
          <a:xfrm>
            <a:off x="4912575" y="1153725"/>
            <a:ext cx="3827900" cy="3653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0" name="Shape 230"/>
        <p:cNvGrpSpPr/>
        <p:nvPr/>
      </p:nvGrpSpPr>
      <p:grpSpPr>
        <a:xfrm>
          <a:off x="0" y="0"/>
          <a:ext cx="0" cy="0"/>
          <a:chOff x="0" y="0"/>
          <a:chExt cx="0" cy="0"/>
        </a:xfrm>
      </p:grpSpPr>
      <p:sp>
        <p:nvSpPr>
          <p:cNvPr id="231" name="Google Shape;231;p28"/>
          <p:cNvSpPr txBox="1"/>
          <p:nvPr>
            <p:ph type="title"/>
          </p:nvPr>
        </p:nvSpPr>
        <p:spPr>
          <a:xfrm>
            <a:off x="1052550" y="275925"/>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Heat Map</a:t>
            </a:r>
            <a:endParaRPr sz="3000">
              <a:solidFill>
                <a:schemeClr val="lt1"/>
              </a:solidFill>
            </a:endParaRPr>
          </a:p>
        </p:txBody>
      </p:sp>
      <p:pic>
        <p:nvPicPr>
          <p:cNvPr id="232" name="Google Shape;232;p28"/>
          <p:cNvPicPr preferRelativeResize="0"/>
          <p:nvPr/>
        </p:nvPicPr>
        <p:blipFill>
          <a:blip r:embed="rId3">
            <a:alphaModFix/>
          </a:blip>
          <a:stretch>
            <a:fillRect/>
          </a:stretch>
        </p:blipFill>
        <p:spPr>
          <a:xfrm>
            <a:off x="4518626" y="981950"/>
            <a:ext cx="4476124" cy="4063351"/>
          </a:xfrm>
          <a:prstGeom prst="rect">
            <a:avLst/>
          </a:prstGeom>
          <a:noFill/>
          <a:ln>
            <a:noFill/>
          </a:ln>
        </p:spPr>
      </p:pic>
      <p:sp>
        <p:nvSpPr>
          <p:cNvPr id="233" name="Google Shape;233;p28"/>
          <p:cNvSpPr txBox="1"/>
          <p:nvPr/>
        </p:nvSpPr>
        <p:spPr>
          <a:xfrm>
            <a:off x="186575" y="1590775"/>
            <a:ext cx="3554700" cy="3338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Winner has no clear correlation with other variables </a:t>
            </a:r>
            <a:endParaRPr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The only variables with notable correlation are ones that we would expect to be highly correlated, and thus do not provide much insight, such as BlueAvgTDLanded and AvgTDDif </a:t>
            </a:r>
            <a:endParaRPr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Overall the data has very little correlation</a:t>
            </a:r>
            <a:endParaRPr sz="150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7" name="Shape 237"/>
        <p:cNvGrpSpPr/>
        <p:nvPr/>
      </p:nvGrpSpPr>
      <p:grpSpPr>
        <a:xfrm>
          <a:off x="0" y="0"/>
          <a:ext cx="0" cy="0"/>
          <a:chOff x="0" y="0"/>
          <a:chExt cx="0" cy="0"/>
        </a:xfrm>
      </p:grpSpPr>
      <p:sp>
        <p:nvSpPr>
          <p:cNvPr id="238" name="Google Shape;238;p29"/>
          <p:cNvSpPr txBox="1"/>
          <p:nvPr>
            <p:ph type="title"/>
          </p:nvPr>
        </p:nvSpPr>
        <p:spPr>
          <a:xfrm>
            <a:off x="1052563" y="3383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Box Plots</a:t>
            </a:r>
            <a:r>
              <a:rPr lang="en" sz="3000">
                <a:solidFill>
                  <a:schemeClr val="lt1"/>
                </a:solidFill>
              </a:rPr>
              <a:t> </a:t>
            </a:r>
            <a:endParaRPr sz="3000">
              <a:solidFill>
                <a:schemeClr val="lt1"/>
              </a:solidFill>
            </a:endParaRPr>
          </a:p>
        </p:txBody>
      </p:sp>
      <p:pic>
        <p:nvPicPr>
          <p:cNvPr id="239" name="Google Shape;239;p29"/>
          <p:cNvPicPr preferRelativeResize="0"/>
          <p:nvPr/>
        </p:nvPicPr>
        <p:blipFill>
          <a:blip r:embed="rId3">
            <a:alphaModFix/>
          </a:blip>
          <a:stretch>
            <a:fillRect/>
          </a:stretch>
        </p:blipFill>
        <p:spPr>
          <a:xfrm>
            <a:off x="3173513" y="3007509"/>
            <a:ext cx="2868026" cy="1715666"/>
          </a:xfrm>
          <a:prstGeom prst="rect">
            <a:avLst/>
          </a:prstGeom>
          <a:noFill/>
          <a:ln>
            <a:noFill/>
          </a:ln>
        </p:spPr>
      </p:pic>
      <p:pic>
        <p:nvPicPr>
          <p:cNvPr id="240" name="Google Shape;240;p29"/>
          <p:cNvPicPr preferRelativeResize="0"/>
          <p:nvPr/>
        </p:nvPicPr>
        <p:blipFill>
          <a:blip r:embed="rId4">
            <a:alphaModFix/>
          </a:blip>
          <a:stretch>
            <a:fillRect/>
          </a:stretch>
        </p:blipFill>
        <p:spPr>
          <a:xfrm>
            <a:off x="1604000" y="1126150"/>
            <a:ext cx="2935724" cy="1722925"/>
          </a:xfrm>
          <a:prstGeom prst="rect">
            <a:avLst/>
          </a:prstGeom>
          <a:noFill/>
          <a:ln>
            <a:noFill/>
          </a:ln>
        </p:spPr>
      </p:pic>
      <p:pic>
        <p:nvPicPr>
          <p:cNvPr id="241" name="Google Shape;241;p29"/>
          <p:cNvPicPr preferRelativeResize="0"/>
          <p:nvPr/>
        </p:nvPicPr>
        <p:blipFill>
          <a:blip r:embed="rId5">
            <a:alphaModFix/>
          </a:blip>
          <a:stretch>
            <a:fillRect/>
          </a:stretch>
        </p:blipFill>
        <p:spPr>
          <a:xfrm>
            <a:off x="4671975" y="1126150"/>
            <a:ext cx="2868024" cy="172291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5" name="Shape 245"/>
        <p:cNvGrpSpPr/>
        <p:nvPr/>
      </p:nvGrpSpPr>
      <p:grpSpPr>
        <a:xfrm>
          <a:off x="0" y="0"/>
          <a:ext cx="0" cy="0"/>
          <a:chOff x="0" y="0"/>
          <a:chExt cx="0" cy="0"/>
        </a:xfrm>
      </p:grpSpPr>
      <p:sp>
        <p:nvSpPr>
          <p:cNvPr id="246" name="Google Shape;246;p30"/>
          <p:cNvSpPr txBox="1"/>
          <p:nvPr>
            <p:ph type="title"/>
          </p:nvPr>
        </p:nvSpPr>
        <p:spPr>
          <a:xfrm>
            <a:off x="1052563" y="3383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Box Plots</a:t>
            </a:r>
            <a:r>
              <a:rPr lang="en" sz="3000">
                <a:solidFill>
                  <a:schemeClr val="lt1"/>
                </a:solidFill>
              </a:rPr>
              <a:t> (cont.)</a:t>
            </a:r>
            <a:endParaRPr sz="3000">
              <a:solidFill>
                <a:schemeClr val="lt1"/>
              </a:solidFill>
            </a:endParaRPr>
          </a:p>
        </p:txBody>
      </p:sp>
      <p:pic>
        <p:nvPicPr>
          <p:cNvPr id="247" name="Google Shape;247;p30"/>
          <p:cNvPicPr preferRelativeResize="0"/>
          <p:nvPr/>
        </p:nvPicPr>
        <p:blipFill>
          <a:blip r:embed="rId3">
            <a:alphaModFix/>
          </a:blip>
          <a:stretch>
            <a:fillRect/>
          </a:stretch>
        </p:blipFill>
        <p:spPr>
          <a:xfrm>
            <a:off x="1544886" y="1057275"/>
            <a:ext cx="2949988" cy="1726075"/>
          </a:xfrm>
          <a:prstGeom prst="rect">
            <a:avLst/>
          </a:prstGeom>
          <a:noFill/>
          <a:ln>
            <a:noFill/>
          </a:ln>
        </p:spPr>
      </p:pic>
      <p:pic>
        <p:nvPicPr>
          <p:cNvPr id="248" name="Google Shape;248;p30"/>
          <p:cNvPicPr preferRelativeResize="0"/>
          <p:nvPr/>
        </p:nvPicPr>
        <p:blipFill>
          <a:blip r:embed="rId4">
            <a:alphaModFix/>
          </a:blip>
          <a:stretch>
            <a:fillRect/>
          </a:stretch>
        </p:blipFill>
        <p:spPr>
          <a:xfrm>
            <a:off x="4722375" y="1035300"/>
            <a:ext cx="2876793" cy="1726076"/>
          </a:xfrm>
          <a:prstGeom prst="rect">
            <a:avLst/>
          </a:prstGeom>
          <a:noFill/>
          <a:ln>
            <a:noFill/>
          </a:ln>
        </p:spPr>
      </p:pic>
      <p:pic>
        <p:nvPicPr>
          <p:cNvPr id="249" name="Google Shape;249;p30"/>
          <p:cNvPicPr preferRelativeResize="0"/>
          <p:nvPr/>
        </p:nvPicPr>
        <p:blipFill>
          <a:blip r:embed="rId5">
            <a:alphaModFix/>
          </a:blip>
          <a:stretch>
            <a:fillRect/>
          </a:stretch>
        </p:blipFill>
        <p:spPr>
          <a:xfrm>
            <a:off x="4722375" y="2993238"/>
            <a:ext cx="2876801" cy="1686237"/>
          </a:xfrm>
          <a:prstGeom prst="rect">
            <a:avLst/>
          </a:prstGeom>
          <a:noFill/>
          <a:ln>
            <a:noFill/>
          </a:ln>
        </p:spPr>
      </p:pic>
      <p:pic>
        <p:nvPicPr>
          <p:cNvPr id="250" name="Google Shape;250;p30"/>
          <p:cNvPicPr preferRelativeResize="0"/>
          <p:nvPr/>
        </p:nvPicPr>
        <p:blipFill>
          <a:blip r:embed="rId6">
            <a:alphaModFix/>
          </a:blip>
          <a:stretch>
            <a:fillRect/>
          </a:stretch>
        </p:blipFill>
        <p:spPr>
          <a:xfrm>
            <a:off x="1581475" y="2986969"/>
            <a:ext cx="2876801" cy="169879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1"/>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Model </a:t>
            </a:r>
            <a:endParaRPr/>
          </a:p>
        </p:txBody>
      </p:sp>
      <p:sp>
        <p:nvSpPr>
          <p:cNvPr id="256" name="Google Shape;256;p31"/>
          <p:cNvSpPr txBox="1"/>
          <p:nvPr>
            <p:ph idx="1" type="subTitle"/>
          </p:nvPr>
        </p:nvSpPr>
        <p:spPr>
          <a:xfrm>
            <a:off x="3635375" y="237137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57" name="Google Shape;257;p31"/>
          <p:cNvPicPr preferRelativeResize="0"/>
          <p:nvPr/>
        </p:nvPicPr>
        <p:blipFill>
          <a:blip r:embed="rId3">
            <a:alphaModFix/>
          </a:blip>
          <a:stretch>
            <a:fillRect/>
          </a:stretch>
        </p:blipFill>
        <p:spPr>
          <a:xfrm>
            <a:off x="0" y="3325300"/>
            <a:ext cx="3232350" cy="18181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0" name="Shape 140"/>
        <p:cNvGrpSpPr/>
        <p:nvPr/>
      </p:nvGrpSpPr>
      <p:grpSpPr>
        <a:xfrm>
          <a:off x="0" y="0"/>
          <a:ext cx="0" cy="0"/>
          <a:chOff x="0" y="0"/>
          <a:chExt cx="0" cy="0"/>
        </a:xfrm>
      </p:grpSpPr>
      <p:sp>
        <p:nvSpPr>
          <p:cNvPr id="141" name="Google Shape;141;p14"/>
          <p:cNvSpPr txBox="1"/>
          <p:nvPr>
            <p:ph type="title"/>
          </p:nvPr>
        </p:nvSpPr>
        <p:spPr>
          <a:xfrm>
            <a:off x="105255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Background</a:t>
            </a:r>
            <a:endParaRPr sz="3000">
              <a:solidFill>
                <a:schemeClr val="lt1"/>
              </a:solidFill>
            </a:endParaRPr>
          </a:p>
        </p:txBody>
      </p:sp>
      <p:sp>
        <p:nvSpPr>
          <p:cNvPr id="142" name="Google Shape;142;p14"/>
          <p:cNvSpPr txBox="1"/>
          <p:nvPr>
            <p:ph idx="1" type="body"/>
          </p:nvPr>
        </p:nvSpPr>
        <p:spPr>
          <a:xfrm>
            <a:off x="1297500" y="12316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solidFill>
                  <a:schemeClr val="lt1"/>
                </a:solidFill>
              </a:rPr>
              <a:t>The Sport of MMA</a:t>
            </a:r>
            <a:r>
              <a:rPr lang="en" sz="1500"/>
              <a:t>, popularized and </a:t>
            </a:r>
            <a:r>
              <a:rPr lang="en" sz="1500"/>
              <a:t>facilitated by the UFC, </a:t>
            </a:r>
            <a:r>
              <a:rPr lang="en" sz="1500">
                <a:solidFill>
                  <a:schemeClr val="lt1"/>
                </a:solidFill>
              </a:rPr>
              <a:t>is a full-contact combat sport that allows a wide variety of fighting techniques and skills from a mixture of other combat sports to be used in competition. The rules allow usage of both striking and grappling techniques while standing and on the ground. Competitions allow athletes of different disciplines of martial arts to compete under a set of unified rules. </a:t>
            </a:r>
            <a:r>
              <a:rPr lang="en" sz="1500"/>
              <a:t>In</a:t>
            </a:r>
            <a:r>
              <a:rPr lang="en" sz="1500">
                <a:solidFill>
                  <a:schemeClr val="lt1"/>
                </a:solidFill>
              </a:rPr>
              <a:t> the ring, fighters are placed in either the blue or red corner. The fighter with the higher recor</a:t>
            </a:r>
            <a:r>
              <a:rPr lang="en" sz="1500"/>
              <a:t>d will walk out second and tends to be in the red corner, while the lower ranked fighter will walk first and take the blue corner.</a:t>
            </a:r>
            <a:endParaRPr sz="15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1" name="Shape 261"/>
        <p:cNvGrpSpPr/>
        <p:nvPr/>
      </p:nvGrpSpPr>
      <p:grpSpPr>
        <a:xfrm>
          <a:off x="0" y="0"/>
          <a:ext cx="0" cy="0"/>
          <a:chOff x="0" y="0"/>
          <a:chExt cx="0" cy="0"/>
        </a:xfrm>
      </p:grpSpPr>
      <p:sp>
        <p:nvSpPr>
          <p:cNvPr id="262" name="Google Shape;262;p32"/>
          <p:cNvSpPr txBox="1"/>
          <p:nvPr>
            <p:ph type="title"/>
          </p:nvPr>
        </p:nvSpPr>
        <p:spPr>
          <a:xfrm>
            <a:off x="1052550" y="3750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solidFill>
                  <a:schemeClr val="lt1"/>
                </a:solidFill>
              </a:rPr>
              <a:t>Logistic Regression Model</a:t>
            </a:r>
            <a:endParaRPr sz="3000">
              <a:solidFill>
                <a:schemeClr val="lt1"/>
              </a:solidFill>
            </a:endParaRPr>
          </a:p>
        </p:txBody>
      </p:sp>
      <p:pic>
        <p:nvPicPr>
          <p:cNvPr id="263" name="Google Shape;263;p32"/>
          <p:cNvPicPr preferRelativeResize="0"/>
          <p:nvPr/>
        </p:nvPicPr>
        <p:blipFill>
          <a:blip r:embed="rId3">
            <a:alphaModFix/>
          </a:blip>
          <a:stretch>
            <a:fillRect/>
          </a:stretch>
        </p:blipFill>
        <p:spPr>
          <a:xfrm>
            <a:off x="82550" y="1412175"/>
            <a:ext cx="4954901" cy="737750"/>
          </a:xfrm>
          <a:prstGeom prst="rect">
            <a:avLst/>
          </a:prstGeom>
          <a:noFill/>
          <a:ln>
            <a:noFill/>
          </a:ln>
        </p:spPr>
      </p:pic>
      <p:pic>
        <p:nvPicPr>
          <p:cNvPr id="264" name="Google Shape;264;p32"/>
          <p:cNvPicPr preferRelativeResize="0"/>
          <p:nvPr/>
        </p:nvPicPr>
        <p:blipFill>
          <a:blip r:embed="rId4">
            <a:alphaModFix/>
          </a:blip>
          <a:stretch>
            <a:fillRect/>
          </a:stretch>
        </p:blipFill>
        <p:spPr>
          <a:xfrm>
            <a:off x="82550" y="2272958"/>
            <a:ext cx="4954900" cy="895392"/>
          </a:xfrm>
          <a:prstGeom prst="rect">
            <a:avLst/>
          </a:prstGeom>
          <a:noFill/>
          <a:ln>
            <a:noFill/>
          </a:ln>
        </p:spPr>
      </p:pic>
      <p:pic>
        <p:nvPicPr>
          <p:cNvPr id="265" name="Google Shape;265;p32"/>
          <p:cNvPicPr preferRelativeResize="0"/>
          <p:nvPr/>
        </p:nvPicPr>
        <p:blipFill>
          <a:blip r:embed="rId5">
            <a:alphaModFix/>
          </a:blip>
          <a:stretch>
            <a:fillRect/>
          </a:stretch>
        </p:blipFill>
        <p:spPr>
          <a:xfrm>
            <a:off x="5335320" y="1212638"/>
            <a:ext cx="3624380" cy="2289625"/>
          </a:xfrm>
          <a:prstGeom prst="rect">
            <a:avLst/>
          </a:prstGeom>
          <a:noFill/>
          <a:ln>
            <a:noFill/>
          </a:ln>
        </p:spPr>
      </p:pic>
      <p:sp>
        <p:nvSpPr>
          <p:cNvPr id="266" name="Google Shape;266;p32"/>
          <p:cNvSpPr txBox="1"/>
          <p:nvPr/>
        </p:nvSpPr>
        <p:spPr>
          <a:xfrm>
            <a:off x="255325" y="3502250"/>
            <a:ext cx="8487000" cy="1365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x1​ (strong negative impact), x3, and x4​ (strong positive impacts) are the most important features influencing fight outcomes.</a:t>
            </a:r>
            <a:endParaRPr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x2​, x5​, x6​,  and x7 are statistically insignificant and could be removed for simplicity.</a:t>
            </a:r>
            <a:endParaRPr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Pseudo</a:t>
            </a:r>
            <a:r>
              <a:rPr lang="en" sz="1500">
                <a:solidFill>
                  <a:schemeClr val="lt1"/>
                </a:solidFill>
                <a:latin typeface="Lato"/>
                <a:ea typeface="Lato"/>
                <a:cs typeface="Lato"/>
                <a:sym typeface="Lato"/>
              </a:rPr>
              <a:t> R-squared: 0.1215 (moderate predictive power)</a:t>
            </a:r>
            <a:endParaRPr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Class imbalance addressed with class_weight='balanced'</a:t>
            </a:r>
            <a:endParaRPr sz="1500">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0" name="Shape 270"/>
        <p:cNvGrpSpPr/>
        <p:nvPr/>
      </p:nvGrpSpPr>
      <p:grpSpPr>
        <a:xfrm>
          <a:off x="0" y="0"/>
          <a:ext cx="0" cy="0"/>
          <a:chOff x="0" y="0"/>
          <a:chExt cx="0" cy="0"/>
        </a:xfrm>
      </p:grpSpPr>
      <p:sp>
        <p:nvSpPr>
          <p:cNvPr id="271" name="Google Shape;271;p33"/>
          <p:cNvSpPr txBox="1"/>
          <p:nvPr>
            <p:ph type="title"/>
          </p:nvPr>
        </p:nvSpPr>
        <p:spPr>
          <a:xfrm>
            <a:off x="11001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lt1"/>
                </a:solidFill>
              </a:rPr>
              <a:t>Accuracy </a:t>
            </a:r>
            <a:r>
              <a:rPr lang="en" sz="3000"/>
              <a:t>Report and </a:t>
            </a:r>
            <a:endParaRPr sz="3000"/>
          </a:p>
          <a:p>
            <a:pPr indent="0" lvl="0" marL="0" rtl="0" algn="ctr">
              <a:spcBef>
                <a:spcPts val="0"/>
              </a:spcBef>
              <a:spcAft>
                <a:spcPts val="0"/>
              </a:spcAft>
              <a:buNone/>
            </a:pPr>
            <a:r>
              <a:rPr lang="en" sz="3000"/>
              <a:t>Confusion Matrix</a:t>
            </a:r>
            <a:endParaRPr sz="3000">
              <a:solidFill>
                <a:schemeClr val="lt1"/>
              </a:solidFill>
            </a:endParaRPr>
          </a:p>
        </p:txBody>
      </p:sp>
      <p:pic>
        <p:nvPicPr>
          <p:cNvPr id="272" name="Google Shape;272;p33"/>
          <p:cNvPicPr preferRelativeResize="0"/>
          <p:nvPr/>
        </p:nvPicPr>
        <p:blipFill>
          <a:blip r:embed="rId3">
            <a:alphaModFix/>
          </a:blip>
          <a:stretch>
            <a:fillRect/>
          </a:stretch>
        </p:blipFill>
        <p:spPr>
          <a:xfrm>
            <a:off x="592175" y="1549150"/>
            <a:ext cx="4949349" cy="2249700"/>
          </a:xfrm>
          <a:prstGeom prst="rect">
            <a:avLst/>
          </a:prstGeom>
          <a:noFill/>
          <a:ln>
            <a:noFill/>
          </a:ln>
        </p:spPr>
      </p:pic>
      <p:sp>
        <p:nvSpPr>
          <p:cNvPr id="273" name="Google Shape;273;p33"/>
          <p:cNvSpPr txBox="1"/>
          <p:nvPr/>
        </p:nvSpPr>
        <p:spPr>
          <a:xfrm>
            <a:off x="902700" y="3898650"/>
            <a:ext cx="7433700" cy="867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The accuracy of the model is 66% with an AUC score of 0.7135, indicating a </a:t>
            </a:r>
            <a:r>
              <a:rPr i="1" lang="en" sz="1500">
                <a:solidFill>
                  <a:schemeClr val="lt1"/>
                </a:solidFill>
                <a:latin typeface="Lato"/>
                <a:ea typeface="Lato"/>
                <a:cs typeface="Lato"/>
                <a:sym typeface="Lato"/>
              </a:rPr>
              <a:t>fair </a:t>
            </a:r>
            <a:r>
              <a:rPr lang="en" sz="1500">
                <a:solidFill>
                  <a:schemeClr val="lt1"/>
                </a:solidFill>
                <a:latin typeface="Lato"/>
                <a:ea typeface="Lato"/>
                <a:cs typeface="Lato"/>
                <a:sym typeface="Lato"/>
              </a:rPr>
              <a:t>performance.</a:t>
            </a:r>
            <a:endParaRPr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This is a lot better than just random guessing. </a:t>
            </a:r>
            <a:endParaRPr sz="1500">
              <a:solidFill>
                <a:schemeClr val="lt1"/>
              </a:solidFill>
              <a:latin typeface="Lato"/>
              <a:ea typeface="Lato"/>
              <a:cs typeface="Lato"/>
              <a:sym typeface="Lato"/>
            </a:endParaRPr>
          </a:p>
        </p:txBody>
      </p:sp>
      <p:pic>
        <p:nvPicPr>
          <p:cNvPr id="274" name="Google Shape;274;p33"/>
          <p:cNvPicPr preferRelativeResize="0"/>
          <p:nvPr/>
        </p:nvPicPr>
        <p:blipFill>
          <a:blip r:embed="rId4">
            <a:alphaModFix/>
          </a:blip>
          <a:stretch>
            <a:fillRect/>
          </a:stretch>
        </p:blipFill>
        <p:spPr>
          <a:xfrm>
            <a:off x="5836525" y="1446900"/>
            <a:ext cx="2838375" cy="2454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4"/>
          <p:cNvSpPr txBox="1"/>
          <p:nvPr>
            <p:ph type="title"/>
          </p:nvPr>
        </p:nvSpPr>
        <p:spPr>
          <a:xfrm>
            <a:off x="105255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ROC Curve </a:t>
            </a:r>
            <a:r>
              <a:rPr lang="en"/>
              <a:t> </a:t>
            </a:r>
            <a:endParaRPr/>
          </a:p>
        </p:txBody>
      </p:sp>
      <p:sp>
        <p:nvSpPr>
          <p:cNvPr id="280" name="Google Shape;280;p34"/>
          <p:cNvSpPr txBox="1"/>
          <p:nvPr>
            <p:ph idx="1" type="body"/>
          </p:nvPr>
        </p:nvSpPr>
        <p:spPr>
          <a:xfrm>
            <a:off x="648100" y="1551500"/>
            <a:ext cx="4143900" cy="3358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The curve is above the diagonal (random guessing line), which means the model performs better than random.</a:t>
            </a:r>
            <a:endParaRPr sz="1500"/>
          </a:p>
          <a:p>
            <a:pPr indent="-323850" lvl="0" marL="457200" rtl="0" algn="l">
              <a:spcBef>
                <a:spcPts val="0"/>
              </a:spcBef>
              <a:spcAft>
                <a:spcPts val="0"/>
              </a:spcAft>
              <a:buSzPts val="1500"/>
              <a:buChar char="●"/>
            </a:pPr>
            <a:r>
              <a:rPr lang="en" sz="1500"/>
              <a:t>However, the AUC of 0.71 suggests room for improvement. Values closer to 1 represent better performance.</a:t>
            </a:r>
            <a:endParaRPr sz="1500"/>
          </a:p>
        </p:txBody>
      </p:sp>
      <p:pic>
        <p:nvPicPr>
          <p:cNvPr id="281" name="Google Shape;281;p34"/>
          <p:cNvPicPr preferRelativeResize="0"/>
          <p:nvPr/>
        </p:nvPicPr>
        <p:blipFill>
          <a:blip r:embed="rId3">
            <a:alphaModFix/>
          </a:blip>
          <a:stretch>
            <a:fillRect/>
          </a:stretch>
        </p:blipFill>
        <p:spPr>
          <a:xfrm>
            <a:off x="5392025" y="1307850"/>
            <a:ext cx="3326725" cy="33134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Resampling </a:t>
            </a:r>
            <a:endParaRPr/>
          </a:p>
        </p:txBody>
      </p:sp>
      <p:pic>
        <p:nvPicPr>
          <p:cNvPr id="287" name="Google Shape;287;p35"/>
          <p:cNvPicPr preferRelativeResize="0"/>
          <p:nvPr/>
        </p:nvPicPr>
        <p:blipFill>
          <a:blip r:embed="rId3">
            <a:alphaModFix/>
          </a:blip>
          <a:stretch>
            <a:fillRect/>
          </a:stretch>
        </p:blipFill>
        <p:spPr>
          <a:xfrm>
            <a:off x="0" y="3157300"/>
            <a:ext cx="2539738" cy="1986199"/>
          </a:xfrm>
          <a:prstGeom prst="rect">
            <a:avLst/>
          </a:prstGeom>
          <a:noFill/>
          <a:ln>
            <a:noFill/>
          </a:ln>
        </p:spPr>
      </p:pic>
      <p:sp>
        <p:nvSpPr>
          <p:cNvPr id="288" name="Google Shape;288;p35"/>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2" name="Shape 292"/>
        <p:cNvGrpSpPr/>
        <p:nvPr/>
      </p:nvGrpSpPr>
      <p:grpSpPr>
        <a:xfrm>
          <a:off x="0" y="0"/>
          <a:ext cx="0" cy="0"/>
          <a:chOff x="0" y="0"/>
          <a:chExt cx="0" cy="0"/>
        </a:xfrm>
      </p:grpSpPr>
      <p:sp>
        <p:nvSpPr>
          <p:cNvPr id="293" name="Google Shape;293;p36"/>
          <p:cNvSpPr txBox="1"/>
          <p:nvPr>
            <p:ph type="title"/>
          </p:nvPr>
        </p:nvSpPr>
        <p:spPr>
          <a:xfrm>
            <a:off x="105255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Model Tuning</a:t>
            </a:r>
            <a:endParaRPr sz="3000">
              <a:solidFill>
                <a:schemeClr val="lt1"/>
              </a:solidFill>
            </a:endParaRPr>
          </a:p>
        </p:txBody>
      </p:sp>
      <p:sp>
        <p:nvSpPr>
          <p:cNvPr id="294" name="Google Shape;294;p36"/>
          <p:cNvSpPr txBox="1"/>
          <p:nvPr>
            <p:ph idx="1" type="body"/>
          </p:nvPr>
        </p:nvSpPr>
        <p:spPr>
          <a:xfrm>
            <a:off x="1275750" y="982000"/>
            <a:ext cx="6815700" cy="2148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To tune the model we will be implementing multiple techniques to increase overall accuracy average, precision, and recall of the model as well as model performance.</a:t>
            </a:r>
            <a:endParaRPr/>
          </a:p>
          <a:p>
            <a:pPr indent="-311150" lvl="0" marL="457200" rtl="0" algn="l">
              <a:spcBef>
                <a:spcPts val="0"/>
              </a:spcBef>
              <a:spcAft>
                <a:spcPts val="0"/>
              </a:spcAft>
              <a:buSzPts val="1300"/>
              <a:buChar char="●"/>
            </a:pPr>
            <a:r>
              <a:rPr lang="en"/>
              <a:t>To start we will standardize the data to avoid zero mean.</a:t>
            </a:r>
            <a:endParaRPr/>
          </a:p>
          <a:p>
            <a:pPr indent="-311150" lvl="0" marL="457200" rtl="0" algn="l">
              <a:spcBef>
                <a:spcPts val="0"/>
              </a:spcBef>
              <a:spcAft>
                <a:spcPts val="0"/>
              </a:spcAft>
              <a:buSzPts val="1300"/>
              <a:buChar char="●"/>
            </a:pPr>
            <a:r>
              <a:rPr lang="en"/>
              <a:t>We then move on with handling class imbalance with SMOTE (oversamples the minority class by creating synthetic </a:t>
            </a:r>
            <a:r>
              <a:rPr lang="en"/>
              <a:t>data</a:t>
            </a:r>
            <a:r>
              <a:rPr lang="en"/>
              <a:t> points rather than duplicates)</a:t>
            </a:r>
            <a:endParaRPr/>
          </a:p>
          <a:p>
            <a:pPr indent="-311150" lvl="0" marL="457200" rtl="0" algn="l">
              <a:spcBef>
                <a:spcPts val="0"/>
              </a:spcBef>
              <a:spcAft>
                <a:spcPts val="0"/>
              </a:spcAft>
              <a:buSzPts val="1300"/>
              <a:buChar char="●"/>
            </a:pPr>
            <a:r>
              <a:rPr lang="en"/>
              <a:t>Then set up stratified K-Fold Cross Validation (ensures each fold is represented)</a:t>
            </a:r>
            <a:endParaRPr/>
          </a:p>
          <a:p>
            <a:pPr indent="-311150" lvl="0" marL="457200" rtl="0" algn="l">
              <a:spcBef>
                <a:spcPts val="0"/>
              </a:spcBef>
              <a:spcAft>
                <a:spcPts val="0"/>
              </a:spcAft>
              <a:buSzPts val="1300"/>
              <a:buChar char="●"/>
            </a:pPr>
            <a:r>
              <a:rPr lang="en"/>
              <a:t>Then define the hyperparameter grid for tuning</a:t>
            </a:r>
            <a:endParaRPr/>
          </a:p>
          <a:p>
            <a:pPr indent="-311150" lvl="0" marL="457200" rtl="0" algn="l">
              <a:spcBef>
                <a:spcPts val="0"/>
              </a:spcBef>
              <a:spcAft>
                <a:spcPts val="0"/>
              </a:spcAft>
              <a:buSzPts val="1300"/>
              <a:buChar char="●"/>
            </a:pPr>
            <a:r>
              <a:rPr lang="en"/>
              <a:t>Add a Gradient Boosting Classifier to the grid search initialization</a:t>
            </a:r>
            <a:endParaRPr/>
          </a:p>
          <a:p>
            <a:pPr indent="-311150" lvl="0" marL="457200" rtl="0" algn="l">
              <a:spcBef>
                <a:spcPts val="0"/>
              </a:spcBef>
              <a:spcAft>
                <a:spcPts val="0"/>
              </a:spcAft>
              <a:buSzPts val="1300"/>
              <a:buChar char="●"/>
            </a:pPr>
            <a:r>
              <a:rPr lang="en"/>
              <a:t>Then evaluate overall model using Stratified K-Fold</a:t>
            </a:r>
            <a:endParaRPr/>
          </a:p>
          <a:p>
            <a:pPr indent="-311150" lvl="0" marL="457200" rtl="0" algn="l">
              <a:lnSpc>
                <a:spcPct val="100000"/>
              </a:lnSpc>
              <a:spcBef>
                <a:spcPts val="0"/>
              </a:spcBef>
              <a:spcAft>
                <a:spcPts val="0"/>
              </a:spcAft>
              <a:buSzPts val="1300"/>
              <a:buChar char="●"/>
            </a:pPr>
            <a:r>
              <a:rPr lang="en"/>
              <a:t>For the future: </a:t>
            </a:r>
            <a:r>
              <a:rPr lang="en"/>
              <a:t>To increase accuracy, precision, recall and model performance we will adjust number of folds and possibly use different models like XGBoost or SVM. Stacking could possibly help as well (combining multiple models)</a:t>
            </a:r>
            <a:endParaRPr/>
          </a:p>
        </p:txBody>
      </p:sp>
      <p:pic>
        <p:nvPicPr>
          <p:cNvPr id="295" name="Google Shape;295;p36"/>
          <p:cNvPicPr preferRelativeResize="0"/>
          <p:nvPr/>
        </p:nvPicPr>
        <p:blipFill>
          <a:blip r:embed="rId3">
            <a:alphaModFix/>
          </a:blip>
          <a:stretch>
            <a:fillRect/>
          </a:stretch>
        </p:blipFill>
        <p:spPr>
          <a:xfrm>
            <a:off x="2193900" y="3859350"/>
            <a:ext cx="4756177" cy="914100"/>
          </a:xfrm>
          <a:prstGeom prst="rect">
            <a:avLst/>
          </a:prstGeom>
          <a:noFill/>
          <a:ln>
            <a:noFill/>
          </a:ln>
        </p:spPr>
      </p:pic>
      <p:pic>
        <p:nvPicPr>
          <p:cNvPr id="296" name="Google Shape;296;p36"/>
          <p:cNvPicPr preferRelativeResize="0"/>
          <p:nvPr/>
        </p:nvPicPr>
        <p:blipFill>
          <a:blip r:embed="rId4">
            <a:alphaModFix/>
          </a:blip>
          <a:stretch>
            <a:fillRect/>
          </a:stretch>
        </p:blipFill>
        <p:spPr>
          <a:xfrm>
            <a:off x="0" y="4710475"/>
            <a:ext cx="413825" cy="433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Modeling Outcomes in Sports </a:t>
            </a:r>
            <a:endParaRPr/>
          </a:p>
        </p:txBody>
      </p:sp>
      <p:sp>
        <p:nvSpPr>
          <p:cNvPr id="302" name="Google Shape;302;p37"/>
          <p:cNvSpPr txBox="1"/>
          <p:nvPr>
            <p:ph idx="1" type="body"/>
          </p:nvPr>
        </p:nvSpPr>
        <p:spPr>
          <a:xfrm>
            <a:off x="1297500" y="1169450"/>
            <a:ext cx="7038900" cy="3876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505"/>
              <a:t>Nature of UFC fights</a:t>
            </a:r>
            <a:endParaRPr sz="1505"/>
          </a:p>
          <a:p>
            <a:pPr indent="-324167" lvl="0" marL="457200" rtl="0" algn="l">
              <a:lnSpc>
                <a:spcPct val="95000"/>
              </a:lnSpc>
              <a:spcBef>
                <a:spcPts val="1200"/>
              </a:spcBef>
              <a:spcAft>
                <a:spcPts val="0"/>
              </a:spcAft>
              <a:buSzPts val="1505"/>
              <a:buChar char="-"/>
            </a:pPr>
            <a:r>
              <a:rPr lang="en" sz="1505"/>
              <a:t>UFC fights are inherently unpredictable due to the variety of fighting styles, strategies, and external factors like fatigue </a:t>
            </a:r>
            <a:endParaRPr sz="1505"/>
          </a:p>
          <a:p>
            <a:pPr indent="0" lvl="0" marL="0" rtl="0" algn="l">
              <a:lnSpc>
                <a:spcPct val="95000"/>
              </a:lnSpc>
              <a:spcBef>
                <a:spcPts val="1200"/>
              </a:spcBef>
              <a:spcAft>
                <a:spcPts val="0"/>
              </a:spcAft>
              <a:buSzPts val="935"/>
              <a:buNone/>
            </a:pPr>
            <a:r>
              <a:rPr lang="en" sz="1505"/>
              <a:t>Other Sports</a:t>
            </a:r>
            <a:endParaRPr sz="1505"/>
          </a:p>
          <a:p>
            <a:pPr indent="-324167" lvl="0" marL="457200" rtl="0" algn="l">
              <a:lnSpc>
                <a:spcPct val="95000"/>
              </a:lnSpc>
              <a:spcBef>
                <a:spcPts val="1200"/>
              </a:spcBef>
              <a:spcAft>
                <a:spcPts val="0"/>
              </a:spcAft>
              <a:buSzPts val="1505"/>
              <a:buChar char="-"/>
            </a:pPr>
            <a:r>
              <a:rPr lang="en" sz="1505"/>
              <a:t>In sports with more structured dynamics like football and basketball, models rarely exceed 85% - 95% accuracy. </a:t>
            </a:r>
            <a:endParaRPr sz="1505"/>
          </a:p>
          <a:p>
            <a:pPr indent="0" lvl="0" marL="0" rtl="0" algn="l">
              <a:lnSpc>
                <a:spcPct val="95000"/>
              </a:lnSpc>
              <a:spcBef>
                <a:spcPts val="1200"/>
              </a:spcBef>
              <a:spcAft>
                <a:spcPts val="0"/>
              </a:spcAft>
              <a:buSzPts val="935"/>
              <a:buNone/>
            </a:pPr>
            <a:r>
              <a:rPr lang="en" sz="1505"/>
              <a:t>Real World Value </a:t>
            </a:r>
            <a:endParaRPr sz="1505"/>
          </a:p>
          <a:p>
            <a:pPr indent="-324167" lvl="0" marL="457200" rtl="0" algn="l">
              <a:lnSpc>
                <a:spcPct val="95000"/>
              </a:lnSpc>
              <a:spcBef>
                <a:spcPts val="1200"/>
              </a:spcBef>
              <a:spcAft>
                <a:spcPts val="0"/>
              </a:spcAft>
              <a:buSzPts val="1505"/>
              <a:buChar char="-"/>
            </a:pPr>
            <a:r>
              <a:rPr lang="en" sz="1505"/>
              <a:t>For applications like betting, improving accuracy even marginally over 50% can lead to </a:t>
            </a:r>
            <a:r>
              <a:rPr lang="en" sz="1505"/>
              <a:t>significant</a:t>
            </a:r>
            <a:r>
              <a:rPr lang="en" sz="1505"/>
              <a:t> advantages</a:t>
            </a:r>
            <a:endParaRPr sz="1505"/>
          </a:p>
          <a:p>
            <a:pPr indent="-324167" lvl="0" marL="457200" rtl="0" algn="l">
              <a:lnSpc>
                <a:spcPct val="95000"/>
              </a:lnSpc>
              <a:spcBef>
                <a:spcPts val="0"/>
              </a:spcBef>
              <a:spcAft>
                <a:spcPts val="0"/>
              </a:spcAft>
              <a:buSzPts val="1505"/>
              <a:buChar char="-"/>
            </a:pPr>
            <a:r>
              <a:rPr lang="en" sz="1505"/>
              <a:t>Using our model, we were able to demonstrate a 34% improvement over a random classifier, which in the context of sports prediction is fairly reasonable </a:t>
            </a:r>
            <a:endParaRPr sz="1505"/>
          </a:p>
          <a:p>
            <a:pPr indent="0" lvl="0" marL="0" rtl="0" algn="l">
              <a:lnSpc>
                <a:spcPct val="95000"/>
              </a:lnSpc>
              <a:spcBef>
                <a:spcPts val="1200"/>
              </a:spcBef>
              <a:spcAft>
                <a:spcPts val="1200"/>
              </a:spcAft>
              <a:buSzPts val="935"/>
              <a:buNone/>
            </a:pPr>
            <a:r>
              <a:t/>
            </a:r>
            <a:endParaRPr sz="1505"/>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6" name="Shape 306"/>
        <p:cNvGrpSpPr/>
        <p:nvPr/>
      </p:nvGrpSpPr>
      <p:grpSpPr>
        <a:xfrm>
          <a:off x="0" y="0"/>
          <a:ext cx="0" cy="0"/>
          <a:chOff x="0" y="0"/>
          <a:chExt cx="0" cy="0"/>
        </a:xfrm>
      </p:grpSpPr>
      <p:sp>
        <p:nvSpPr>
          <p:cNvPr id="307" name="Google Shape;307;p38"/>
          <p:cNvSpPr txBox="1"/>
          <p:nvPr>
            <p:ph type="title"/>
          </p:nvPr>
        </p:nvSpPr>
        <p:spPr>
          <a:xfrm>
            <a:off x="105255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solidFill>
                  <a:schemeClr val="lt1"/>
                </a:solidFill>
              </a:rPr>
              <a:t>Conclusion</a:t>
            </a:r>
            <a:endParaRPr sz="3000">
              <a:solidFill>
                <a:schemeClr val="lt1"/>
              </a:solidFill>
            </a:endParaRPr>
          </a:p>
        </p:txBody>
      </p:sp>
      <p:sp>
        <p:nvSpPr>
          <p:cNvPr id="308" name="Google Shape;308;p38"/>
          <p:cNvSpPr txBox="1"/>
          <p:nvPr>
            <p:ph idx="1" type="body"/>
          </p:nvPr>
        </p:nvSpPr>
        <p:spPr>
          <a:xfrm>
            <a:off x="1287000" y="9901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52"/>
              <a:buNone/>
            </a:pPr>
            <a:r>
              <a:rPr lang="en" sz="1200"/>
              <a:t>Based on our data there is  no strong </a:t>
            </a:r>
            <a:r>
              <a:rPr lang="en" sz="1200"/>
              <a:t>correlation</a:t>
            </a:r>
            <a:r>
              <a:rPr lang="en" sz="1200"/>
              <a:t> with winning and any of our other variables.  However, we were able to build a model with fair performance in the context of sports modeling  by using feature selection and resampling. </a:t>
            </a:r>
            <a:endParaRPr sz="1200"/>
          </a:p>
          <a:p>
            <a:pPr indent="0" lvl="0" marL="0" rtl="0" algn="l">
              <a:spcBef>
                <a:spcPts val="1200"/>
              </a:spcBef>
              <a:spcAft>
                <a:spcPts val="0"/>
              </a:spcAft>
              <a:buSzPts val="852"/>
              <a:buNone/>
            </a:pPr>
            <a:r>
              <a:rPr lang="en" sz="1200"/>
              <a:t>Current </a:t>
            </a:r>
            <a:r>
              <a:rPr lang="en" sz="1200">
                <a:solidFill>
                  <a:schemeClr val="lt1"/>
                </a:solidFill>
              </a:rPr>
              <a:t> limitations:</a:t>
            </a:r>
            <a:endParaRPr sz="1200">
              <a:solidFill>
                <a:schemeClr val="lt1"/>
              </a:solidFill>
            </a:endParaRPr>
          </a:p>
          <a:p>
            <a:pPr indent="-304800" lvl="0" marL="457200" rtl="0" algn="l">
              <a:spcBef>
                <a:spcPts val="1200"/>
              </a:spcBef>
              <a:spcAft>
                <a:spcPts val="0"/>
              </a:spcAft>
              <a:buSzPts val="1200"/>
              <a:buChar char="●"/>
            </a:pPr>
            <a:r>
              <a:rPr lang="en" sz="1200"/>
              <a:t>Accuracy score is low (67%)</a:t>
            </a:r>
            <a:endParaRPr sz="1200"/>
          </a:p>
          <a:p>
            <a:pPr indent="-304800" lvl="0" marL="457200" rtl="0" algn="l">
              <a:spcBef>
                <a:spcPts val="0"/>
              </a:spcBef>
              <a:spcAft>
                <a:spcPts val="0"/>
              </a:spcAft>
              <a:buSzPts val="1200"/>
              <a:buChar char="●"/>
            </a:pPr>
            <a:r>
              <a:rPr lang="en" sz="1200"/>
              <a:t>Too many factors </a:t>
            </a:r>
            <a:endParaRPr sz="1200"/>
          </a:p>
          <a:p>
            <a:pPr indent="-304800" lvl="0" marL="457200" rtl="0" algn="l">
              <a:spcBef>
                <a:spcPts val="0"/>
              </a:spcBef>
              <a:spcAft>
                <a:spcPts val="0"/>
              </a:spcAft>
              <a:buSzPts val="1200"/>
              <a:buChar char="●"/>
            </a:pPr>
            <a:r>
              <a:rPr lang="en" sz="1200"/>
              <a:t>No clear pr</a:t>
            </a:r>
            <a:r>
              <a:rPr lang="en" sz="1200"/>
              <a:t>ed</a:t>
            </a:r>
            <a:r>
              <a:rPr lang="en" sz="1200"/>
              <a:t>ictors of Winner based on heatmap/ correlation </a:t>
            </a:r>
            <a:endParaRPr sz="1200"/>
          </a:p>
          <a:p>
            <a:pPr indent="-304800" lvl="0" marL="457200" rtl="0" algn="l">
              <a:spcBef>
                <a:spcPts val="0"/>
              </a:spcBef>
              <a:spcAft>
                <a:spcPts val="0"/>
              </a:spcAft>
              <a:buSzPts val="1200"/>
              <a:buChar char="●"/>
            </a:pPr>
            <a:r>
              <a:rPr lang="en" sz="1200"/>
              <a:t>Messy Data took a lot of time to clean</a:t>
            </a:r>
            <a:endParaRPr sz="1200"/>
          </a:p>
          <a:p>
            <a:pPr indent="0" lvl="0" marL="0" rtl="0" algn="l">
              <a:spcBef>
                <a:spcPts val="1200"/>
              </a:spcBef>
              <a:spcAft>
                <a:spcPts val="0"/>
              </a:spcAft>
              <a:buSzPts val="852"/>
              <a:buNone/>
            </a:pPr>
            <a:r>
              <a:rPr lang="en" sz="1200"/>
              <a:t>Next Steps:</a:t>
            </a:r>
            <a:endParaRPr sz="1200"/>
          </a:p>
          <a:p>
            <a:pPr indent="-304800" lvl="0" marL="457200" rtl="0" algn="l">
              <a:spcBef>
                <a:spcPts val="1200"/>
              </a:spcBef>
              <a:spcAft>
                <a:spcPts val="0"/>
              </a:spcAft>
              <a:buSzPts val="1200"/>
              <a:buChar char="●"/>
            </a:pPr>
            <a:r>
              <a:rPr lang="en" sz="1200"/>
              <a:t>Continue to work on our model and see if we can further improve accuracy </a:t>
            </a:r>
            <a:endParaRPr sz="1200"/>
          </a:p>
          <a:p>
            <a:pPr indent="-304800" lvl="0" marL="457200" rtl="0" algn="l">
              <a:spcBef>
                <a:spcPts val="0"/>
              </a:spcBef>
              <a:spcAft>
                <a:spcPts val="0"/>
              </a:spcAft>
              <a:buSzPts val="1200"/>
              <a:buChar char="●"/>
            </a:pPr>
            <a:r>
              <a:rPr lang="en" sz="1200"/>
              <a:t>Reduce redundancy in data by combining common features and potentially doing some simple feature engineering </a:t>
            </a:r>
            <a:endParaRPr sz="1200"/>
          </a:p>
          <a:p>
            <a:pPr indent="-304800" lvl="0" marL="457200" rtl="0" algn="l">
              <a:spcBef>
                <a:spcPts val="0"/>
              </a:spcBef>
              <a:spcAft>
                <a:spcPts val="0"/>
              </a:spcAft>
              <a:buSzPts val="1200"/>
              <a:buChar char="●"/>
            </a:pPr>
            <a:r>
              <a:rPr lang="en" sz="1200"/>
              <a:t>Combine multiple models (stacking)</a:t>
            </a:r>
            <a:endParaRPr sz="1200"/>
          </a:p>
          <a:p>
            <a:pPr indent="-304800" lvl="0" marL="457200" rtl="0" algn="l">
              <a:spcBef>
                <a:spcPts val="0"/>
              </a:spcBef>
              <a:spcAft>
                <a:spcPts val="0"/>
              </a:spcAft>
              <a:buSzPts val="1200"/>
              <a:buChar char="●"/>
            </a:pPr>
            <a:r>
              <a:rPr lang="en" sz="1200"/>
              <a:t>Update hyperparameters and number of folds</a:t>
            </a: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2" name="Shape 312"/>
        <p:cNvGrpSpPr/>
        <p:nvPr/>
      </p:nvGrpSpPr>
      <p:grpSpPr>
        <a:xfrm>
          <a:off x="0" y="0"/>
          <a:ext cx="0" cy="0"/>
          <a:chOff x="0" y="0"/>
          <a:chExt cx="0" cy="0"/>
        </a:xfrm>
      </p:grpSpPr>
      <p:sp>
        <p:nvSpPr>
          <p:cNvPr id="313" name="Google Shape;313;p39"/>
          <p:cNvSpPr txBox="1"/>
          <p:nvPr>
            <p:ph type="title"/>
          </p:nvPr>
        </p:nvSpPr>
        <p:spPr>
          <a:xfrm>
            <a:off x="1052550" y="4070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solidFill>
                  <a:schemeClr val="lt1"/>
                </a:solidFill>
              </a:rPr>
              <a:t>References</a:t>
            </a:r>
            <a:endParaRPr sz="3000">
              <a:solidFill>
                <a:schemeClr val="lt1"/>
              </a:solidFill>
            </a:endParaRPr>
          </a:p>
        </p:txBody>
      </p:sp>
      <p:sp>
        <p:nvSpPr>
          <p:cNvPr id="314" name="Google Shape;314;p39"/>
          <p:cNvSpPr txBox="1"/>
          <p:nvPr>
            <p:ph idx="1" type="body"/>
          </p:nvPr>
        </p:nvSpPr>
        <p:spPr>
          <a:xfrm>
            <a:off x="177300" y="1584350"/>
            <a:ext cx="4189200" cy="3366900"/>
          </a:xfrm>
          <a:prstGeom prst="rect">
            <a:avLst/>
          </a:prstGeom>
        </p:spPr>
        <p:txBody>
          <a:bodyPr anchorCtr="0" anchor="t" bIns="91425" lIns="91425" spcFirstLastPara="1" rIns="91425" wrap="square" tIns="91425">
            <a:normAutofit fontScale="40000"/>
          </a:bodyPr>
          <a:lstStyle/>
          <a:p>
            <a:pPr indent="-311612" lvl="0" marL="457200" rtl="0" algn="l">
              <a:spcBef>
                <a:spcPts val="0"/>
              </a:spcBef>
              <a:spcAft>
                <a:spcPts val="0"/>
              </a:spcAft>
              <a:buSzPct val="100000"/>
              <a:buChar char="●"/>
            </a:pPr>
            <a:r>
              <a:rPr lang="en" sz="3268" u="sng">
                <a:solidFill>
                  <a:schemeClr val="hlink"/>
                </a:solidFill>
                <a:hlinkClick r:id="rId3"/>
              </a:rPr>
              <a:t>https://www.kaggle.com/datasets/mdabbert/ultimate-ufc-dataset/data</a:t>
            </a:r>
            <a:endParaRPr sz="3268"/>
          </a:p>
          <a:p>
            <a:pPr indent="-311612" lvl="0" marL="457200" rtl="0" algn="l">
              <a:spcBef>
                <a:spcPts val="0"/>
              </a:spcBef>
              <a:spcAft>
                <a:spcPts val="0"/>
              </a:spcAft>
              <a:buSzPct val="100000"/>
              <a:buChar char="●"/>
            </a:pPr>
            <a:r>
              <a:rPr lang="en" sz="3268" u="sng">
                <a:solidFill>
                  <a:schemeClr val="hlink"/>
                </a:solidFill>
                <a:hlinkClick r:id="rId4"/>
              </a:rPr>
              <a:t>https://www.ufc.com/news/dangerous-uriah-hall-relishes-weidman-rematch-ufc-261</a:t>
            </a:r>
            <a:endParaRPr sz="3268">
              <a:solidFill>
                <a:schemeClr val="lt1"/>
              </a:solidFill>
            </a:endParaRPr>
          </a:p>
          <a:p>
            <a:pPr indent="-311612" lvl="0" marL="457200" rtl="0" algn="l">
              <a:spcBef>
                <a:spcPts val="0"/>
              </a:spcBef>
              <a:spcAft>
                <a:spcPts val="0"/>
              </a:spcAft>
              <a:buSzPct val="100000"/>
              <a:buChar char="●"/>
            </a:pPr>
            <a:r>
              <a:rPr lang="en" sz="3268" u="sng">
                <a:solidFill>
                  <a:schemeClr val="hlink"/>
                </a:solidFill>
                <a:hlinkClick r:id="rId5"/>
              </a:rPr>
              <a:t>https://fansidedmma.com/posts/red-blue-corner-fan-guide-01hvkvq95pp8</a:t>
            </a:r>
            <a:endParaRPr sz="3268">
              <a:solidFill>
                <a:schemeClr val="lt1"/>
              </a:solidFill>
            </a:endParaRPr>
          </a:p>
          <a:p>
            <a:pPr indent="-311612" lvl="0" marL="457200" rtl="0" algn="l">
              <a:spcBef>
                <a:spcPts val="0"/>
              </a:spcBef>
              <a:spcAft>
                <a:spcPts val="0"/>
              </a:spcAft>
              <a:buSzPct val="100000"/>
              <a:buChar char="●"/>
            </a:pPr>
            <a:r>
              <a:rPr lang="en" sz="3268" u="sng">
                <a:solidFill>
                  <a:schemeClr val="hlink"/>
                </a:solidFill>
                <a:hlinkClick r:id="rId6"/>
              </a:rPr>
              <a:t>https://www.ufc.com/octagon</a:t>
            </a:r>
            <a:endParaRPr sz="3268"/>
          </a:p>
          <a:p>
            <a:pPr indent="-311612" lvl="0" marL="457200" rtl="0" algn="l">
              <a:spcBef>
                <a:spcPts val="0"/>
              </a:spcBef>
              <a:spcAft>
                <a:spcPts val="0"/>
              </a:spcAft>
              <a:buSzPct val="100000"/>
              <a:buChar char="●"/>
            </a:pPr>
            <a:r>
              <a:rPr lang="en" sz="3268" u="sng">
                <a:solidFill>
                  <a:schemeClr val="hlink"/>
                </a:solidFill>
                <a:hlinkClick r:id="rId7"/>
              </a:rPr>
              <a:t>https://online.stat.psu.edu/stat462/node/180/</a:t>
            </a:r>
            <a:endParaRPr sz="3268"/>
          </a:p>
          <a:p>
            <a:pPr indent="-311612" lvl="0" marL="457200" rtl="0" algn="l">
              <a:spcBef>
                <a:spcPts val="0"/>
              </a:spcBef>
              <a:spcAft>
                <a:spcPts val="0"/>
              </a:spcAft>
              <a:buSzPct val="100000"/>
              <a:buChar char="●"/>
            </a:pPr>
            <a:r>
              <a:rPr lang="en" sz="3268" u="sng">
                <a:solidFill>
                  <a:schemeClr val="hlink"/>
                </a:solidFill>
                <a:hlinkClick r:id="rId8"/>
              </a:rPr>
              <a:t>https://pmc.ncbi.nlm.nih.gov/articles/PMC8831439/#:~:text=The%20ROC%20curve%20is%20an,or%20absence%20of%20a%20disease</a:t>
            </a:r>
            <a:r>
              <a:rPr lang="en" sz="3268"/>
              <a:t>.</a:t>
            </a:r>
            <a:endParaRPr sz="3268"/>
          </a:p>
          <a:p>
            <a:pPr indent="0" lvl="0" marL="0" rtl="0" algn="l">
              <a:spcBef>
                <a:spcPts val="1200"/>
              </a:spcBef>
              <a:spcAft>
                <a:spcPts val="0"/>
              </a:spcAft>
              <a:buNone/>
            </a:pPr>
            <a:r>
              <a:t/>
            </a:r>
            <a:endParaRPr sz="3268"/>
          </a:p>
          <a:p>
            <a:pPr indent="0" lvl="0" marL="0" rtl="0" algn="l">
              <a:spcBef>
                <a:spcPts val="1200"/>
              </a:spcBef>
              <a:spcAft>
                <a:spcPts val="1200"/>
              </a:spcAft>
              <a:buNone/>
            </a:pPr>
            <a:r>
              <a:t/>
            </a:r>
            <a:endParaRPr/>
          </a:p>
        </p:txBody>
      </p:sp>
      <p:sp>
        <p:nvSpPr>
          <p:cNvPr id="315" name="Google Shape;315;p39"/>
          <p:cNvSpPr txBox="1"/>
          <p:nvPr>
            <p:ph idx="1" type="body"/>
          </p:nvPr>
        </p:nvSpPr>
        <p:spPr>
          <a:xfrm>
            <a:off x="4488650" y="1321100"/>
            <a:ext cx="4462500" cy="36300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t/>
            </a:r>
            <a:endParaRPr sz="3268"/>
          </a:p>
          <a:p>
            <a:pPr indent="-311612" lvl="0" marL="457200" rtl="0" algn="l">
              <a:spcBef>
                <a:spcPts val="1200"/>
              </a:spcBef>
              <a:spcAft>
                <a:spcPts val="0"/>
              </a:spcAft>
              <a:buSzPct val="100000"/>
              <a:buChar char="●"/>
            </a:pPr>
            <a:r>
              <a:rPr lang="en" sz="3268" u="sng">
                <a:solidFill>
                  <a:schemeClr val="hlink"/>
                </a:solidFill>
                <a:hlinkClick r:id="rId9"/>
              </a:rPr>
              <a:t>https://www.geeksforgeeks.org/data-visualization-with-pairplot-seaborn-and-pandas/</a:t>
            </a:r>
            <a:endParaRPr sz="3268"/>
          </a:p>
          <a:p>
            <a:pPr indent="-311612" lvl="0" marL="457200" rtl="0" algn="l">
              <a:spcBef>
                <a:spcPts val="0"/>
              </a:spcBef>
              <a:spcAft>
                <a:spcPts val="0"/>
              </a:spcAft>
              <a:buSzPct val="100000"/>
              <a:buChar char="●"/>
            </a:pPr>
            <a:r>
              <a:rPr lang="en" sz="3268" u="sng">
                <a:solidFill>
                  <a:schemeClr val="hlink"/>
                </a:solidFill>
                <a:hlinkClick r:id="rId10"/>
              </a:rPr>
              <a:t>https://www.statology.org/sklearn-classification-report/</a:t>
            </a:r>
            <a:endParaRPr sz="3268"/>
          </a:p>
          <a:p>
            <a:pPr indent="-311612" lvl="0" marL="457200" rtl="0" algn="l">
              <a:spcBef>
                <a:spcPts val="0"/>
              </a:spcBef>
              <a:spcAft>
                <a:spcPts val="0"/>
              </a:spcAft>
              <a:buSzPct val="100000"/>
              <a:buChar char="●"/>
            </a:pPr>
            <a:r>
              <a:rPr lang="en" sz="3268" u="sng">
                <a:solidFill>
                  <a:schemeClr val="hlink"/>
                </a:solidFill>
                <a:hlinkClick r:id="rId11"/>
              </a:rPr>
              <a:t>https://www.geeksforgeeks.org/confusion-matrix-machine-learning/</a:t>
            </a:r>
            <a:endParaRPr sz="3268"/>
          </a:p>
          <a:p>
            <a:pPr indent="-311612" lvl="0" marL="457200" rtl="0" algn="l">
              <a:spcBef>
                <a:spcPts val="0"/>
              </a:spcBef>
              <a:spcAft>
                <a:spcPts val="0"/>
              </a:spcAft>
              <a:buSzPct val="100000"/>
              <a:buChar char="●"/>
            </a:pPr>
            <a:r>
              <a:rPr lang="en" sz="3268" u="sng">
                <a:solidFill>
                  <a:schemeClr val="hlink"/>
                </a:solidFill>
                <a:hlinkClick r:id="rId12"/>
              </a:rPr>
              <a:t>https://www.appstate.edu/~whiteheadjc/service/logit/intro.htm</a:t>
            </a:r>
            <a:endParaRPr sz="3268"/>
          </a:p>
          <a:p>
            <a:pPr indent="-311612" lvl="0" marL="457200" rtl="0" algn="l">
              <a:spcBef>
                <a:spcPts val="0"/>
              </a:spcBef>
              <a:spcAft>
                <a:spcPts val="0"/>
              </a:spcAft>
              <a:buSzPct val="100000"/>
              <a:buChar char="●"/>
            </a:pPr>
            <a:r>
              <a:rPr lang="en" sz="3268" u="sng">
                <a:solidFill>
                  <a:schemeClr val="accent5"/>
                </a:solidFill>
                <a:hlinkClick r:id="rId13">
                  <a:extLst>
                    <a:ext uri="{A12FA001-AC4F-418D-AE19-62706E023703}">
                      <ahyp:hlinkClr val="tx"/>
                    </a:ext>
                  </a:extLst>
                </a:hlinkClick>
              </a:rPr>
              <a:t>https://ca.novibet.com/blog/top-best-ufc-fighters-of-all-time</a:t>
            </a:r>
            <a:endParaRPr sz="3268"/>
          </a:p>
          <a:p>
            <a:pPr indent="-311612" lvl="0" marL="457200" rtl="0" algn="l">
              <a:spcBef>
                <a:spcPts val="0"/>
              </a:spcBef>
              <a:spcAft>
                <a:spcPts val="0"/>
              </a:spcAft>
              <a:buSzPct val="100000"/>
              <a:buChar char="●"/>
            </a:pPr>
            <a:r>
              <a:rPr lang="en" sz="3268" u="sng">
                <a:solidFill>
                  <a:schemeClr val="accent5"/>
                </a:solidFill>
                <a:hlinkClick r:id="rId14">
                  <a:extLst>
                    <a:ext uri="{A12FA001-AC4F-418D-AE19-62706E023703}">
                      <ahyp:hlinkClr val="tx"/>
                    </a:ext>
                  </a:extLst>
                </a:hlinkClick>
              </a:rPr>
              <a:t>https://www.givemesport.com/the-10-greatest-ufc-womens-fighters-of-all-time-ranked/</a:t>
            </a:r>
            <a:endParaRPr sz="3268"/>
          </a:p>
          <a:p>
            <a:pPr indent="-311612" lvl="0" marL="457200" rtl="0" algn="l">
              <a:spcBef>
                <a:spcPts val="0"/>
              </a:spcBef>
              <a:spcAft>
                <a:spcPts val="0"/>
              </a:spcAft>
              <a:buSzPct val="100000"/>
              <a:buChar char="●"/>
            </a:pPr>
            <a:r>
              <a:rPr lang="en" sz="3268" u="sng">
                <a:solidFill>
                  <a:schemeClr val="hlink"/>
                </a:solidFill>
                <a:hlinkClick r:id="rId15"/>
              </a:rPr>
              <a:t>https://talksport.com/mma/1746424/greatest-ufc-fighters-ever/</a:t>
            </a:r>
            <a:endParaRPr sz="3268"/>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6" name="Shape 146"/>
        <p:cNvGrpSpPr/>
        <p:nvPr/>
      </p:nvGrpSpPr>
      <p:grpSpPr>
        <a:xfrm>
          <a:off x="0" y="0"/>
          <a:ext cx="0" cy="0"/>
          <a:chOff x="0" y="0"/>
          <a:chExt cx="0" cy="0"/>
        </a:xfrm>
      </p:grpSpPr>
      <p:sp>
        <p:nvSpPr>
          <p:cNvPr id="147" name="Google Shape;147;p15"/>
          <p:cNvSpPr txBox="1"/>
          <p:nvPr>
            <p:ph type="title"/>
          </p:nvPr>
        </p:nvSpPr>
        <p:spPr>
          <a:xfrm>
            <a:off x="866550" y="146425"/>
            <a:ext cx="74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lt1"/>
                </a:solidFill>
              </a:rPr>
              <a:t>Terminology</a:t>
            </a:r>
            <a:endParaRPr sz="3000">
              <a:solidFill>
                <a:schemeClr val="lt1"/>
              </a:solidFill>
            </a:endParaRPr>
          </a:p>
        </p:txBody>
      </p:sp>
      <p:sp>
        <p:nvSpPr>
          <p:cNvPr id="148" name="Google Shape;148;p15"/>
          <p:cNvSpPr txBox="1"/>
          <p:nvPr/>
        </p:nvSpPr>
        <p:spPr>
          <a:xfrm>
            <a:off x="1148400" y="782200"/>
            <a:ext cx="7255500" cy="424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chemeClr val="lt1"/>
                </a:solidFill>
                <a:latin typeface="Lato"/>
                <a:ea typeface="Lato"/>
                <a:cs typeface="Lato"/>
                <a:sym typeface="Lato"/>
              </a:rPr>
              <a:t>Methods of Victory</a:t>
            </a:r>
            <a:endParaRPr sz="2000">
              <a:solidFill>
                <a:schemeClr val="lt1"/>
              </a:solidFill>
              <a:latin typeface="Lato"/>
              <a:ea typeface="Lato"/>
              <a:cs typeface="Lato"/>
              <a:sym typeface="Lato"/>
            </a:endParaRPr>
          </a:p>
          <a:p>
            <a:pPr indent="-323850" lvl="0" marL="457200" rtl="0" algn="l">
              <a:lnSpc>
                <a:spcPct val="115000"/>
              </a:lnSpc>
              <a:spcBef>
                <a:spcPts val="1200"/>
              </a:spcBef>
              <a:spcAft>
                <a:spcPts val="0"/>
              </a:spcAft>
              <a:buClr>
                <a:schemeClr val="lt1"/>
              </a:buClr>
              <a:buSzPts val="1500"/>
              <a:buFont typeface="Lato"/>
              <a:buChar char="●"/>
            </a:pPr>
            <a:r>
              <a:rPr lang="en" sz="1500" u="sng">
                <a:solidFill>
                  <a:schemeClr val="lt1"/>
                </a:solidFill>
                <a:latin typeface="Lato"/>
                <a:ea typeface="Lato"/>
                <a:cs typeface="Lato"/>
                <a:sym typeface="Lato"/>
              </a:rPr>
              <a:t>Submission (SUB): </a:t>
            </a:r>
            <a:r>
              <a:rPr lang="en" sz="1500">
                <a:solidFill>
                  <a:schemeClr val="lt1"/>
                </a:solidFill>
                <a:latin typeface="Lato"/>
                <a:ea typeface="Lato"/>
                <a:cs typeface="Lato"/>
                <a:sym typeface="Lato"/>
              </a:rPr>
              <a:t>Physical or verbal tap out</a:t>
            </a:r>
            <a:endParaRPr sz="1500">
              <a:solidFill>
                <a:schemeClr val="lt1"/>
              </a:solidFill>
              <a:latin typeface="Lato"/>
              <a:ea typeface="Lato"/>
              <a:cs typeface="Lato"/>
              <a:sym typeface="Lato"/>
            </a:endParaRPr>
          </a:p>
          <a:p>
            <a:pPr indent="-323850" lvl="0" marL="457200" rtl="0" algn="l">
              <a:lnSpc>
                <a:spcPct val="115000"/>
              </a:lnSpc>
              <a:spcBef>
                <a:spcPts val="0"/>
              </a:spcBef>
              <a:spcAft>
                <a:spcPts val="0"/>
              </a:spcAft>
              <a:buClr>
                <a:schemeClr val="lt1"/>
              </a:buClr>
              <a:buSzPts val="1500"/>
              <a:buFont typeface="Lato"/>
              <a:buChar char="●"/>
            </a:pPr>
            <a:r>
              <a:rPr lang="en" sz="1500" u="sng">
                <a:solidFill>
                  <a:schemeClr val="lt1"/>
                </a:solidFill>
                <a:latin typeface="Lato"/>
                <a:ea typeface="Lato"/>
                <a:cs typeface="Lato"/>
                <a:sym typeface="Lato"/>
              </a:rPr>
              <a:t>Knockout (KO): </a:t>
            </a:r>
            <a:r>
              <a:rPr lang="en" sz="1500">
                <a:solidFill>
                  <a:schemeClr val="lt1"/>
                </a:solidFill>
                <a:latin typeface="Lato"/>
                <a:ea typeface="Lato"/>
                <a:cs typeface="Lato"/>
                <a:sym typeface="Lato"/>
              </a:rPr>
              <a:t>Athlete is knocked unconscious</a:t>
            </a:r>
            <a:endParaRPr sz="1500">
              <a:solidFill>
                <a:schemeClr val="lt1"/>
              </a:solidFill>
              <a:latin typeface="Lato"/>
              <a:ea typeface="Lato"/>
              <a:cs typeface="Lato"/>
              <a:sym typeface="Lato"/>
            </a:endParaRPr>
          </a:p>
          <a:p>
            <a:pPr indent="-323850" lvl="0" marL="457200" rtl="0" algn="l">
              <a:lnSpc>
                <a:spcPct val="115000"/>
              </a:lnSpc>
              <a:spcBef>
                <a:spcPts val="0"/>
              </a:spcBef>
              <a:spcAft>
                <a:spcPts val="0"/>
              </a:spcAft>
              <a:buClr>
                <a:schemeClr val="lt1"/>
              </a:buClr>
              <a:buSzPts val="1500"/>
              <a:buFont typeface="Lato"/>
              <a:buChar char="●"/>
            </a:pPr>
            <a:r>
              <a:rPr lang="en" sz="1500" u="sng">
                <a:solidFill>
                  <a:schemeClr val="lt1"/>
                </a:solidFill>
                <a:latin typeface="Lato"/>
                <a:ea typeface="Lato"/>
                <a:cs typeface="Lato"/>
                <a:sym typeface="Lato"/>
              </a:rPr>
              <a:t>Technical Knockout (TKO): </a:t>
            </a:r>
            <a:r>
              <a:rPr lang="en" sz="1500">
                <a:solidFill>
                  <a:schemeClr val="lt1"/>
                </a:solidFill>
                <a:latin typeface="Lato"/>
                <a:ea typeface="Lato"/>
                <a:cs typeface="Lato"/>
                <a:sym typeface="Lato"/>
              </a:rPr>
              <a:t>The referee stops the contest due to strikes or impact</a:t>
            </a:r>
            <a:endParaRPr sz="1500">
              <a:solidFill>
                <a:schemeClr val="lt1"/>
              </a:solidFill>
              <a:latin typeface="Lato"/>
              <a:ea typeface="Lato"/>
              <a:cs typeface="Lato"/>
              <a:sym typeface="Lato"/>
            </a:endParaRPr>
          </a:p>
          <a:p>
            <a:pPr indent="-323850" lvl="0" marL="457200" rtl="0" algn="l">
              <a:lnSpc>
                <a:spcPct val="115000"/>
              </a:lnSpc>
              <a:spcBef>
                <a:spcPts val="0"/>
              </a:spcBef>
              <a:spcAft>
                <a:spcPts val="0"/>
              </a:spcAft>
              <a:buClr>
                <a:schemeClr val="lt1"/>
              </a:buClr>
              <a:buSzPts val="1500"/>
              <a:buFont typeface="Lato"/>
              <a:buChar char="●"/>
            </a:pPr>
            <a:r>
              <a:rPr lang="en" sz="1500" u="sng">
                <a:solidFill>
                  <a:schemeClr val="lt1"/>
                </a:solidFill>
                <a:latin typeface="Lato"/>
                <a:ea typeface="Lato"/>
                <a:cs typeface="Lato"/>
                <a:sym typeface="Lato"/>
              </a:rPr>
              <a:t>Judges' Decision (U-Dec, S-Dec):</a:t>
            </a:r>
            <a:r>
              <a:rPr lang="en" sz="1500">
                <a:solidFill>
                  <a:schemeClr val="lt1"/>
                </a:solidFill>
                <a:latin typeface="Lato"/>
                <a:ea typeface="Lato"/>
                <a:cs typeface="Lato"/>
                <a:sym typeface="Lato"/>
              </a:rPr>
              <a:t> Fight is not finished by a submission, KO, or TKO, and judges deliver their scorecards for a final decision</a:t>
            </a:r>
            <a:endParaRPr sz="1500">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n" sz="2000">
                <a:solidFill>
                  <a:schemeClr val="lt1"/>
                </a:solidFill>
                <a:latin typeface="Lato"/>
                <a:ea typeface="Lato"/>
                <a:cs typeface="Lato"/>
                <a:sym typeface="Lato"/>
              </a:rPr>
              <a:t>Terms to Know</a:t>
            </a:r>
            <a:endParaRPr sz="2000">
              <a:solidFill>
                <a:schemeClr val="lt1"/>
              </a:solidFill>
              <a:highlight>
                <a:schemeClr val="accent1"/>
              </a:highlight>
              <a:latin typeface="Lato"/>
              <a:ea typeface="Lato"/>
              <a:cs typeface="Lato"/>
              <a:sym typeface="Lato"/>
            </a:endParaRPr>
          </a:p>
          <a:p>
            <a:pPr indent="-323850" lvl="0" marL="457200" rtl="0" algn="l">
              <a:lnSpc>
                <a:spcPct val="115000"/>
              </a:lnSpc>
              <a:spcBef>
                <a:spcPts val="1200"/>
              </a:spcBef>
              <a:spcAft>
                <a:spcPts val="0"/>
              </a:spcAft>
              <a:buClr>
                <a:schemeClr val="lt1"/>
              </a:buClr>
              <a:buSzPts val="1500"/>
              <a:buFont typeface="Lato"/>
              <a:buChar char="●"/>
            </a:pPr>
            <a:r>
              <a:rPr lang="en" sz="1500" u="sng">
                <a:solidFill>
                  <a:schemeClr val="lt1"/>
                </a:solidFill>
                <a:latin typeface="Lato"/>
                <a:ea typeface="Lato"/>
                <a:cs typeface="Lato"/>
                <a:sym typeface="Lato"/>
              </a:rPr>
              <a:t>Unanimous:</a:t>
            </a:r>
            <a:r>
              <a:rPr lang="en" sz="1500">
                <a:solidFill>
                  <a:schemeClr val="lt1"/>
                </a:solidFill>
                <a:latin typeface="Lato"/>
                <a:ea typeface="Lato"/>
                <a:cs typeface="Lato"/>
                <a:sym typeface="Lato"/>
              </a:rPr>
              <a:t> All judges pick the same athlete as the winner</a:t>
            </a:r>
            <a:endParaRPr sz="1500">
              <a:solidFill>
                <a:schemeClr val="lt1"/>
              </a:solidFill>
              <a:latin typeface="Lato"/>
              <a:ea typeface="Lato"/>
              <a:cs typeface="Lato"/>
              <a:sym typeface="Lato"/>
            </a:endParaRPr>
          </a:p>
          <a:p>
            <a:pPr indent="-323850" lvl="0" marL="457200" rtl="0" algn="l">
              <a:lnSpc>
                <a:spcPct val="115000"/>
              </a:lnSpc>
              <a:spcBef>
                <a:spcPts val="0"/>
              </a:spcBef>
              <a:spcAft>
                <a:spcPts val="0"/>
              </a:spcAft>
              <a:buClr>
                <a:schemeClr val="lt1"/>
              </a:buClr>
              <a:buSzPts val="1500"/>
              <a:buFont typeface="Lato"/>
              <a:buChar char="●"/>
            </a:pPr>
            <a:r>
              <a:rPr lang="en" sz="1500" u="sng">
                <a:solidFill>
                  <a:schemeClr val="lt1"/>
                </a:solidFill>
                <a:latin typeface="Lato"/>
                <a:ea typeface="Lato"/>
                <a:cs typeface="Lato"/>
                <a:sym typeface="Lato"/>
              </a:rPr>
              <a:t>Split:</a:t>
            </a:r>
            <a:r>
              <a:rPr lang="en" sz="1500">
                <a:solidFill>
                  <a:schemeClr val="lt1"/>
                </a:solidFill>
                <a:latin typeface="Lato"/>
                <a:ea typeface="Lato"/>
                <a:cs typeface="Lato"/>
                <a:sym typeface="Lato"/>
              </a:rPr>
              <a:t> One judge picks one athlete. The other two judges pick the other athlete</a:t>
            </a:r>
            <a:endParaRPr sz="1500">
              <a:solidFill>
                <a:schemeClr val="lt1"/>
              </a:solidFill>
              <a:latin typeface="Lato"/>
              <a:ea typeface="Lato"/>
              <a:cs typeface="Lato"/>
              <a:sym typeface="Lato"/>
            </a:endParaRPr>
          </a:p>
          <a:p>
            <a:pPr indent="-323850" lvl="0" marL="457200" rtl="0" algn="l">
              <a:lnSpc>
                <a:spcPct val="115000"/>
              </a:lnSpc>
              <a:spcBef>
                <a:spcPts val="0"/>
              </a:spcBef>
              <a:spcAft>
                <a:spcPts val="0"/>
              </a:spcAft>
              <a:buClr>
                <a:schemeClr val="lt1"/>
              </a:buClr>
              <a:buSzPts val="1500"/>
              <a:buFont typeface="Lato"/>
              <a:buChar char="●"/>
            </a:pPr>
            <a:r>
              <a:rPr lang="en" sz="1500" u="sng">
                <a:solidFill>
                  <a:schemeClr val="lt1"/>
                </a:solidFill>
                <a:latin typeface="Lato"/>
                <a:ea typeface="Lato"/>
                <a:cs typeface="Lato"/>
                <a:sym typeface="Lato"/>
              </a:rPr>
              <a:t>Majority: </a:t>
            </a:r>
            <a:r>
              <a:rPr lang="en" sz="1500">
                <a:solidFill>
                  <a:schemeClr val="lt1"/>
                </a:solidFill>
                <a:latin typeface="Lato"/>
                <a:ea typeface="Lato"/>
                <a:cs typeface="Lato"/>
                <a:sym typeface="Lato"/>
              </a:rPr>
              <a:t>Two judges pick the same athlete as the winner but the final judge says fight was a draw</a:t>
            </a:r>
            <a:endParaRPr sz="1500">
              <a:solidFill>
                <a:schemeClr val="lt1"/>
              </a:solidFill>
              <a:latin typeface="Lato"/>
              <a:ea typeface="Lato"/>
              <a:cs typeface="Lato"/>
              <a:sym typeface="Lato"/>
            </a:endParaRPr>
          </a:p>
          <a:p>
            <a:pPr indent="-323850" lvl="0" marL="457200" rtl="0" algn="l">
              <a:lnSpc>
                <a:spcPct val="115000"/>
              </a:lnSpc>
              <a:spcBef>
                <a:spcPts val="0"/>
              </a:spcBef>
              <a:spcAft>
                <a:spcPts val="0"/>
              </a:spcAft>
              <a:buClr>
                <a:schemeClr val="lt1"/>
              </a:buClr>
              <a:buSzPts val="1500"/>
              <a:buFont typeface="Lato"/>
              <a:buChar char="●"/>
            </a:pPr>
            <a:r>
              <a:rPr lang="en" sz="1500" u="sng">
                <a:solidFill>
                  <a:schemeClr val="lt1"/>
                </a:solidFill>
                <a:latin typeface="Lato"/>
                <a:ea typeface="Lato"/>
                <a:cs typeface="Lato"/>
                <a:sym typeface="Lato"/>
              </a:rPr>
              <a:t>Draw:</a:t>
            </a:r>
            <a:r>
              <a:rPr lang="en" sz="1500">
                <a:solidFill>
                  <a:schemeClr val="lt1"/>
                </a:solidFill>
                <a:latin typeface="Lato"/>
                <a:ea typeface="Lato"/>
                <a:cs typeface="Lato"/>
                <a:sym typeface="Lato"/>
              </a:rPr>
              <a:t> Unanimous, majority or split</a:t>
            </a:r>
            <a:endParaRPr sz="15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052550" y="3832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Data Shorthand</a:t>
            </a:r>
            <a:endParaRPr sz="3000"/>
          </a:p>
        </p:txBody>
      </p:sp>
      <p:sp>
        <p:nvSpPr>
          <p:cNvPr id="154" name="Google Shape;154;p16"/>
          <p:cNvSpPr txBox="1"/>
          <p:nvPr>
            <p:ph idx="1" type="body"/>
          </p:nvPr>
        </p:nvSpPr>
        <p:spPr>
          <a:xfrm>
            <a:off x="1699850" y="1843950"/>
            <a:ext cx="3081300" cy="1455600"/>
          </a:xfrm>
          <a:prstGeom prst="rect">
            <a:avLst/>
          </a:prstGeom>
        </p:spPr>
        <p:txBody>
          <a:bodyPr anchorCtr="0" anchor="t" bIns="91425" lIns="91425" spcFirstLastPara="1" rIns="91425" wrap="square" tIns="91425">
            <a:noAutofit/>
          </a:bodyPr>
          <a:lstStyle/>
          <a:p>
            <a:pPr indent="-355600" lvl="0" marL="457200" rtl="0" algn="ctr">
              <a:spcBef>
                <a:spcPts val="0"/>
              </a:spcBef>
              <a:spcAft>
                <a:spcPts val="0"/>
              </a:spcAft>
              <a:buSzPts val="2000"/>
              <a:buChar char="●"/>
            </a:pPr>
            <a:r>
              <a:rPr lang="en" sz="2000"/>
              <a:t>Str: Strike </a:t>
            </a:r>
            <a:endParaRPr sz="2000"/>
          </a:p>
          <a:p>
            <a:pPr indent="-355600" lvl="0" marL="457200" rtl="0" algn="ctr">
              <a:spcBef>
                <a:spcPts val="0"/>
              </a:spcBef>
              <a:spcAft>
                <a:spcPts val="0"/>
              </a:spcAft>
              <a:buSzPts val="2000"/>
              <a:buChar char="●"/>
            </a:pPr>
            <a:r>
              <a:rPr lang="en" sz="2000"/>
              <a:t>Sig: Significant </a:t>
            </a:r>
            <a:endParaRPr sz="2000"/>
          </a:p>
          <a:p>
            <a:pPr indent="-355600" lvl="0" marL="457200" rtl="0" algn="ctr">
              <a:spcBef>
                <a:spcPts val="0"/>
              </a:spcBef>
              <a:spcAft>
                <a:spcPts val="0"/>
              </a:spcAft>
              <a:buSzPts val="2000"/>
              <a:buChar char="●"/>
            </a:pPr>
            <a:r>
              <a:rPr lang="en" sz="2000"/>
              <a:t>Sub: Submission </a:t>
            </a:r>
            <a:endParaRPr sz="2000"/>
          </a:p>
          <a:p>
            <a:pPr indent="-355600" lvl="0" marL="457200" rtl="0" algn="ctr">
              <a:spcBef>
                <a:spcPts val="0"/>
              </a:spcBef>
              <a:spcAft>
                <a:spcPts val="0"/>
              </a:spcAft>
              <a:buSzPts val="2000"/>
              <a:buChar char="●"/>
            </a:pPr>
            <a:r>
              <a:rPr lang="en" sz="2000"/>
              <a:t>Pct: Percent </a:t>
            </a:r>
            <a:endParaRPr sz="2000"/>
          </a:p>
        </p:txBody>
      </p:sp>
      <p:sp>
        <p:nvSpPr>
          <p:cNvPr id="155" name="Google Shape;155;p16"/>
          <p:cNvSpPr txBox="1"/>
          <p:nvPr/>
        </p:nvSpPr>
        <p:spPr>
          <a:xfrm>
            <a:off x="4444150" y="1794450"/>
            <a:ext cx="3000000" cy="1554600"/>
          </a:xfrm>
          <a:prstGeom prst="rect">
            <a:avLst/>
          </a:prstGeom>
          <a:noFill/>
          <a:ln>
            <a:noFill/>
          </a:ln>
        </p:spPr>
        <p:txBody>
          <a:bodyPr anchorCtr="0" anchor="t" bIns="91425" lIns="91425" spcFirstLastPara="1" rIns="91425" wrap="square" tIns="91425">
            <a:spAutoFit/>
          </a:bodyPr>
          <a:lstStyle/>
          <a:p>
            <a:pPr indent="-355600" lvl="0" marL="457200" rtl="0" algn="ctr">
              <a:lnSpc>
                <a:spcPct val="115000"/>
              </a:lnSpc>
              <a:spcBef>
                <a:spcPts val="0"/>
              </a:spcBef>
              <a:spcAft>
                <a:spcPts val="0"/>
              </a:spcAft>
              <a:buClr>
                <a:schemeClr val="lt1"/>
              </a:buClr>
              <a:buSzPts val="2000"/>
              <a:buFont typeface="Lato"/>
              <a:buChar char="●"/>
            </a:pPr>
            <a:r>
              <a:rPr lang="en" sz="2000">
                <a:solidFill>
                  <a:schemeClr val="lt1"/>
                </a:solidFill>
                <a:latin typeface="Lato"/>
                <a:ea typeface="Lato"/>
                <a:cs typeface="Lato"/>
                <a:sym typeface="Lato"/>
              </a:rPr>
              <a:t>Avg: Average</a:t>
            </a:r>
            <a:endParaRPr sz="2000">
              <a:solidFill>
                <a:schemeClr val="lt1"/>
              </a:solidFill>
              <a:latin typeface="Lato"/>
              <a:ea typeface="Lato"/>
              <a:cs typeface="Lato"/>
              <a:sym typeface="Lato"/>
            </a:endParaRPr>
          </a:p>
          <a:p>
            <a:pPr indent="-355600" lvl="0" marL="457200" rtl="0" algn="ctr">
              <a:lnSpc>
                <a:spcPct val="115000"/>
              </a:lnSpc>
              <a:spcBef>
                <a:spcPts val="0"/>
              </a:spcBef>
              <a:spcAft>
                <a:spcPts val="0"/>
              </a:spcAft>
              <a:buClr>
                <a:schemeClr val="lt1"/>
              </a:buClr>
              <a:buSzPts val="2000"/>
              <a:buFont typeface="Lato"/>
              <a:buChar char="●"/>
            </a:pPr>
            <a:r>
              <a:rPr lang="en" sz="2000">
                <a:solidFill>
                  <a:schemeClr val="lt1"/>
                </a:solidFill>
                <a:latin typeface="Lato"/>
                <a:ea typeface="Lato"/>
                <a:cs typeface="Lato"/>
                <a:sym typeface="Lato"/>
              </a:rPr>
              <a:t> Dif: Difference </a:t>
            </a:r>
            <a:endParaRPr sz="2000">
              <a:solidFill>
                <a:schemeClr val="lt1"/>
              </a:solidFill>
              <a:latin typeface="Lato"/>
              <a:ea typeface="Lato"/>
              <a:cs typeface="Lato"/>
              <a:sym typeface="Lato"/>
            </a:endParaRPr>
          </a:p>
          <a:p>
            <a:pPr indent="-355600" lvl="0" marL="457200" rtl="0" algn="ctr">
              <a:lnSpc>
                <a:spcPct val="115000"/>
              </a:lnSpc>
              <a:spcBef>
                <a:spcPts val="0"/>
              </a:spcBef>
              <a:spcAft>
                <a:spcPts val="0"/>
              </a:spcAft>
              <a:buClr>
                <a:schemeClr val="lt1"/>
              </a:buClr>
              <a:buSzPts val="2000"/>
              <a:buFont typeface="Lato"/>
              <a:buChar char="●"/>
            </a:pPr>
            <a:r>
              <a:rPr lang="en" sz="2000">
                <a:solidFill>
                  <a:schemeClr val="lt1"/>
                </a:solidFill>
                <a:latin typeface="Lato"/>
                <a:ea typeface="Lato"/>
                <a:cs typeface="Lato"/>
                <a:sym typeface="Lato"/>
              </a:rPr>
              <a:t>TD: Take-down</a:t>
            </a:r>
            <a:endParaRPr sz="2000">
              <a:solidFill>
                <a:schemeClr val="lt1"/>
              </a:solidFill>
              <a:latin typeface="Lato"/>
              <a:ea typeface="Lato"/>
              <a:cs typeface="Lato"/>
              <a:sym typeface="Lato"/>
            </a:endParaRPr>
          </a:p>
          <a:p>
            <a:pPr indent="-355600" lvl="0" marL="457200" rtl="0" algn="ctr">
              <a:lnSpc>
                <a:spcPct val="115000"/>
              </a:lnSpc>
              <a:spcBef>
                <a:spcPts val="0"/>
              </a:spcBef>
              <a:spcAft>
                <a:spcPts val="0"/>
              </a:spcAft>
              <a:buClr>
                <a:schemeClr val="lt1"/>
              </a:buClr>
              <a:buSzPts val="2000"/>
              <a:buFont typeface="Lato"/>
              <a:buChar char="●"/>
            </a:pPr>
            <a:r>
              <a:rPr lang="en" sz="2000">
                <a:solidFill>
                  <a:schemeClr val="lt1"/>
                </a:solidFill>
                <a:latin typeface="Lato"/>
                <a:ea typeface="Lato"/>
                <a:cs typeface="Lato"/>
                <a:sym typeface="Lato"/>
              </a:rPr>
              <a:t>Att: Attempt </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9" name="Shape 159"/>
        <p:cNvGrpSpPr/>
        <p:nvPr/>
      </p:nvGrpSpPr>
      <p:grpSpPr>
        <a:xfrm>
          <a:off x="0" y="0"/>
          <a:ext cx="0" cy="0"/>
          <a:chOff x="0" y="0"/>
          <a:chExt cx="0" cy="0"/>
        </a:xfrm>
      </p:grpSpPr>
      <p:sp>
        <p:nvSpPr>
          <p:cNvPr id="160" name="Google Shape;160;p17"/>
          <p:cNvSpPr txBox="1"/>
          <p:nvPr>
            <p:ph type="title"/>
          </p:nvPr>
        </p:nvSpPr>
        <p:spPr>
          <a:xfrm>
            <a:off x="105255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Objective</a:t>
            </a:r>
            <a:endParaRPr sz="3000">
              <a:solidFill>
                <a:schemeClr val="lt1"/>
              </a:solidFill>
            </a:endParaRPr>
          </a:p>
        </p:txBody>
      </p:sp>
      <p:sp>
        <p:nvSpPr>
          <p:cNvPr id="161" name="Google Shape;161;p17"/>
          <p:cNvSpPr txBox="1"/>
          <p:nvPr>
            <p:ph idx="1" type="body"/>
          </p:nvPr>
        </p:nvSpPr>
        <p:spPr>
          <a:xfrm>
            <a:off x="1297500" y="1116150"/>
            <a:ext cx="7265400" cy="3584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To design and implement a predictive model that analyzes fight statistics to predict the outcome of UFC matches , </a:t>
            </a:r>
            <a:r>
              <a:rPr lang="en" sz="1500"/>
              <a:t>where resampling is used to address imbalances in the dataset. </a:t>
            </a:r>
            <a:r>
              <a:rPr lang="en" sz="1500"/>
              <a:t>The model focuses on determining whether the fighter in the red corner, who is assigned based on having a higher win record compared to their opponent in the blue corner, is more likely to win the fight. By leveraging comprehensive fight statistics—such as strike accuracy, grappling success, defense rates, and previous match outcomes—the project aims to identify key performance indicators that contribute to victory. This model will provide insights into competitive advantages, trends, and the relative importance of fight metrics in determining match outc</a:t>
            </a:r>
            <a:r>
              <a:rPr lang="en" sz="1500"/>
              <a:t>omes.</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5" name="Shape 165"/>
        <p:cNvGrpSpPr/>
        <p:nvPr/>
      </p:nvGrpSpPr>
      <p:grpSpPr>
        <a:xfrm>
          <a:off x="0" y="0"/>
          <a:ext cx="0" cy="0"/>
          <a:chOff x="0" y="0"/>
          <a:chExt cx="0" cy="0"/>
        </a:xfrm>
      </p:grpSpPr>
      <p:sp>
        <p:nvSpPr>
          <p:cNvPr id="166" name="Google Shape;166;p18"/>
          <p:cNvSpPr txBox="1"/>
          <p:nvPr>
            <p:ph type="title"/>
          </p:nvPr>
        </p:nvSpPr>
        <p:spPr>
          <a:xfrm>
            <a:off x="1052550" y="3412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solidFill>
                  <a:schemeClr val="lt1"/>
                </a:solidFill>
              </a:rPr>
              <a:t>Cleaning the Original Dataset </a:t>
            </a:r>
            <a:endParaRPr sz="3000">
              <a:solidFill>
                <a:schemeClr val="lt1"/>
              </a:solidFill>
            </a:endParaRPr>
          </a:p>
        </p:txBody>
      </p:sp>
      <p:sp>
        <p:nvSpPr>
          <p:cNvPr id="167" name="Google Shape;167;p18"/>
          <p:cNvSpPr txBox="1"/>
          <p:nvPr>
            <p:ph idx="1" type="body"/>
          </p:nvPr>
        </p:nvSpPr>
        <p:spPr>
          <a:xfrm>
            <a:off x="1052550" y="880325"/>
            <a:ext cx="7843200" cy="41043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400"/>
              <a:t>Filtering Messy Data: </a:t>
            </a:r>
            <a:endParaRPr sz="1400"/>
          </a:p>
          <a:p>
            <a:pPr indent="-317500" lvl="0" marL="457200" rtl="0" algn="l">
              <a:lnSpc>
                <a:spcPct val="105000"/>
              </a:lnSpc>
              <a:spcBef>
                <a:spcPts val="1200"/>
              </a:spcBef>
              <a:spcAft>
                <a:spcPts val="0"/>
              </a:spcAft>
              <a:buSzPts val="1400"/>
              <a:buChar char="●"/>
            </a:pPr>
            <a:r>
              <a:rPr lang="en" sz="1400"/>
              <a:t>Missing Data </a:t>
            </a:r>
            <a:endParaRPr sz="1400"/>
          </a:p>
          <a:p>
            <a:pPr indent="-304800" lvl="1" marL="914400" rtl="0" algn="l">
              <a:lnSpc>
                <a:spcPct val="105000"/>
              </a:lnSpc>
              <a:spcBef>
                <a:spcPts val="0"/>
              </a:spcBef>
              <a:spcAft>
                <a:spcPts val="0"/>
              </a:spcAft>
              <a:buSzPts val="1200"/>
              <a:buChar char="○"/>
            </a:pPr>
            <a:r>
              <a:rPr lang="en" sz="1200"/>
              <a:t>Removed </a:t>
            </a:r>
            <a:r>
              <a:rPr lang="en" sz="1200"/>
              <a:t>features</a:t>
            </a:r>
            <a:r>
              <a:rPr lang="en" sz="1200"/>
              <a:t> with excessive missing data by </a:t>
            </a:r>
            <a:r>
              <a:rPr lang="en" sz="1200"/>
              <a:t>implementing a threshold, where columns with more than 20 percent missing values were removed. </a:t>
            </a:r>
            <a:endParaRPr sz="1200"/>
          </a:p>
          <a:p>
            <a:pPr indent="-304800" lvl="1" marL="914400" rtl="0" algn="l">
              <a:lnSpc>
                <a:spcPct val="105000"/>
              </a:lnSpc>
              <a:spcBef>
                <a:spcPts val="0"/>
              </a:spcBef>
              <a:spcAft>
                <a:spcPts val="0"/>
              </a:spcAft>
              <a:buSzPts val="1200"/>
              <a:buChar char="○"/>
            </a:pPr>
            <a:r>
              <a:rPr lang="en" sz="1200"/>
              <a:t>For the remaining columns, missing values were replaced with their columns mean value .</a:t>
            </a:r>
            <a:endParaRPr sz="1200"/>
          </a:p>
          <a:p>
            <a:pPr indent="-317500" lvl="0" marL="457200" rtl="0" algn="l">
              <a:lnSpc>
                <a:spcPct val="105000"/>
              </a:lnSpc>
              <a:spcBef>
                <a:spcPts val="0"/>
              </a:spcBef>
              <a:spcAft>
                <a:spcPts val="0"/>
              </a:spcAft>
              <a:buSzPts val="1400"/>
              <a:buChar char="●"/>
            </a:pPr>
            <a:r>
              <a:rPr lang="en" sz="1400"/>
              <a:t>Excessive Zeros </a:t>
            </a:r>
            <a:endParaRPr sz="1400"/>
          </a:p>
          <a:p>
            <a:pPr indent="-304800" lvl="1" marL="914400" rtl="0" algn="l">
              <a:lnSpc>
                <a:spcPct val="105000"/>
              </a:lnSpc>
              <a:spcBef>
                <a:spcPts val="0"/>
              </a:spcBef>
              <a:spcAft>
                <a:spcPts val="0"/>
              </a:spcAft>
              <a:buSzPts val="1200"/>
              <a:buChar char="○"/>
            </a:pPr>
            <a:r>
              <a:rPr lang="en" sz="1200"/>
              <a:t>Columns with more than 80 percent zeros were treated as missing, as no valuable information could be gained from these columns.  </a:t>
            </a:r>
            <a:endParaRPr sz="1200"/>
          </a:p>
          <a:p>
            <a:pPr indent="0" lvl="0" marL="0" rtl="0" algn="l">
              <a:lnSpc>
                <a:spcPct val="105000"/>
              </a:lnSpc>
              <a:spcBef>
                <a:spcPts val="1200"/>
              </a:spcBef>
              <a:spcAft>
                <a:spcPts val="0"/>
              </a:spcAft>
              <a:buNone/>
            </a:pPr>
            <a:r>
              <a:rPr lang="en" sz="1400"/>
              <a:t>Discretionary Feature Removal:</a:t>
            </a:r>
            <a:endParaRPr sz="1400"/>
          </a:p>
          <a:p>
            <a:pPr indent="-317500" lvl="0" marL="457200" rtl="0" algn="l">
              <a:lnSpc>
                <a:spcPct val="105000"/>
              </a:lnSpc>
              <a:spcBef>
                <a:spcPts val="1200"/>
              </a:spcBef>
              <a:spcAft>
                <a:spcPts val="0"/>
              </a:spcAft>
              <a:buSzPts val="1400"/>
              <a:buChar char="●"/>
            </a:pPr>
            <a:r>
              <a:rPr lang="en" sz="1400"/>
              <a:t>Time Window Restriction </a:t>
            </a:r>
            <a:endParaRPr sz="1400"/>
          </a:p>
          <a:p>
            <a:pPr indent="-304800" lvl="1" marL="914400" rtl="0" algn="l">
              <a:lnSpc>
                <a:spcPct val="105000"/>
              </a:lnSpc>
              <a:spcBef>
                <a:spcPts val="0"/>
              </a:spcBef>
              <a:spcAft>
                <a:spcPts val="0"/>
              </a:spcAft>
              <a:buSzPts val="1200"/>
              <a:buChar char="○"/>
            </a:pPr>
            <a:r>
              <a:rPr lang="en" sz="1200"/>
              <a:t>To insure insights were relevant to the current state of UFC, and  to eliminate any influence of time as it relates to the features of the dataset, the time window was restricted to data from 2023-2024.</a:t>
            </a:r>
            <a:endParaRPr sz="1200"/>
          </a:p>
          <a:p>
            <a:pPr indent="-317500" lvl="0" marL="457200" rtl="0" algn="l">
              <a:lnSpc>
                <a:spcPct val="105000"/>
              </a:lnSpc>
              <a:spcBef>
                <a:spcPts val="0"/>
              </a:spcBef>
              <a:spcAft>
                <a:spcPts val="0"/>
              </a:spcAft>
              <a:buSzPts val="1400"/>
              <a:buChar char="●"/>
            </a:pPr>
            <a:r>
              <a:rPr lang="en" sz="1400"/>
              <a:t>Categorical Data </a:t>
            </a:r>
            <a:endParaRPr sz="1400"/>
          </a:p>
          <a:p>
            <a:pPr indent="-304800" lvl="1" marL="914400" rtl="0" algn="l">
              <a:lnSpc>
                <a:spcPct val="105000"/>
              </a:lnSpc>
              <a:spcBef>
                <a:spcPts val="0"/>
              </a:spcBef>
              <a:spcAft>
                <a:spcPts val="0"/>
              </a:spcAft>
              <a:buSzPts val="1200"/>
              <a:buChar char="○"/>
            </a:pPr>
            <a:r>
              <a:rPr lang="en" sz="1200"/>
              <a:t>Many categorical columns were irrelevant to the results of the fight (like Location and EventName).</a:t>
            </a:r>
            <a:endParaRPr sz="1200"/>
          </a:p>
          <a:p>
            <a:pPr indent="-304800" lvl="1" marL="914400" rtl="0" algn="l">
              <a:lnSpc>
                <a:spcPct val="105000"/>
              </a:lnSpc>
              <a:spcBef>
                <a:spcPts val="0"/>
              </a:spcBef>
              <a:spcAft>
                <a:spcPts val="0"/>
              </a:spcAft>
              <a:buSzPts val="1200"/>
              <a:buChar char="○"/>
            </a:pPr>
            <a:r>
              <a:rPr lang="en" sz="1200"/>
              <a:t>Categorical data is less suited for use in our models. </a:t>
            </a:r>
            <a:endParaRPr sz="1200"/>
          </a:p>
          <a:p>
            <a:pPr indent="-317500" lvl="0" marL="457200" rtl="0" algn="l">
              <a:lnSpc>
                <a:spcPct val="105000"/>
              </a:lnSpc>
              <a:spcBef>
                <a:spcPts val="0"/>
              </a:spcBef>
              <a:spcAft>
                <a:spcPts val="0"/>
              </a:spcAft>
              <a:buSzPts val="1400"/>
              <a:buChar char="●"/>
            </a:pPr>
            <a:r>
              <a:rPr lang="en" sz="1400"/>
              <a:t>Response Column</a:t>
            </a:r>
            <a:endParaRPr sz="1400"/>
          </a:p>
          <a:p>
            <a:pPr indent="-304800" lvl="1" marL="914400" rtl="0" algn="l">
              <a:lnSpc>
                <a:spcPct val="105000"/>
              </a:lnSpc>
              <a:spcBef>
                <a:spcPts val="0"/>
              </a:spcBef>
              <a:spcAft>
                <a:spcPts val="0"/>
              </a:spcAft>
              <a:buSzPts val="1200"/>
              <a:buChar char="○"/>
            </a:pPr>
            <a:r>
              <a:rPr lang="en" sz="1200"/>
              <a:t>The response column was converted to binary (1 for red win, 0 for blue win) for model suitability. </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1052550" y="4042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Cleaned Dataset</a:t>
            </a:r>
            <a:endParaRPr sz="3000"/>
          </a:p>
        </p:txBody>
      </p:sp>
      <p:pic>
        <p:nvPicPr>
          <p:cNvPr id="173" name="Google Shape;173;p19"/>
          <p:cNvPicPr preferRelativeResize="0"/>
          <p:nvPr/>
        </p:nvPicPr>
        <p:blipFill>
          <a:blip r:embed="rId3">
            <a:alphaModFix/>
          </a:blip>
          <a:stretch>
            <a:fillRect/>
          </a:stretch>
        </p:blipFill>
        <p:spPr>
          <a:xfrm>
            <a:off x="55475" y="1778850"/>
            <a:ext cx="8894152" cy="1628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7" name="Shape 177"/>
        <p:cNvGrpSpPr/>
        <p:nvPr/>
      </p:nvGrpSpPr>
      <p:grpSpPr>
        <a:xfrm>
          <a:off x="0" y="0"/>
          <a:ext cx="0" cy="0"/>
          <a:chOff x="0" y="0"/>
          <a:chExt cx="0" cy="0"/>
        </a:xfrm>
      </p:grpSpPr>
      <p:sp>
        <p:nvSpPr>
          <p:cNvPr id="178" name="Google Shape;178;p20"/>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Exploratory Data Analysis </a:t>
            </a:r>
            <a:endParaRPr sz="3000">
              <a:solidFill>
                <a:schemeClr val="lt1"/>
              </a:solidFill>
            </a:endParaRPr>
          </a:p>
        </p:txBody>
      </p:sp>
      <p:pic>
        <p:nvPicPr>
          <p:cNvPr id="179" name="Google Shape;179;p20"/>
          <p:cNvPicPr preferRelativeResize="0"/>
          <p:nvPr/>
        </p:nvPicPr>
        <p:blipFill>
          <a:blip r:embed="rId3">
            <a:alphaModFix/>
          </a:blip>
          <a:stretch>
            <a:fillRect/>
          </a:stretch>
        </p:blipFill>
        <p:spPr>
          <a:xfrm>
            <a:off x="0" y="3238825"/>
            <a:ext cx="2807227" cy="1904674"/>
          </a:xfrm>
          <a:prstGeom prst="rect">
            <a:avLst/>
          </a:prstGeom>
          <a:noFill/>
          <a:ln>
            <a:noFill/>
          </a:ln>
        </p:spPr>
      </p:pic>
      <p:sp>
        <p:nvSpPr>
          <p:cNvPr id="180" name="Google Shape;180;p20"/>
          <p:cNvSpPr txBox="1"/>
          <p:nvPr>
            <p:ph idx="1" type="subTitle"/>
          </p:nvPr>
        </p:nvSpPr>
        <p:spPr>
          <a:xfrm>
            <a:off x="3537150" y="2241025"/>
            <a:ext cx="4149000" cy="84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After cleaning the data, we look at which of the remaining features are most important for analysis. </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4" name="Shape 184"/>
        <p:cNvGrpSpPr/>
        <p:nvPr/>
      </p:nvGrpSpPr>
      <p:grpSpPr>
        <a:xfrm>
          <a:off x="0" y="0"/>
          <a:ext cx="0" cy="0"/>
          <a:chOff x="0" y="0"/>
          <a:chExt cx="0" cy="0"/>
        </a:xfrm>
      </p:grpSpPr>
      <p:sp>
        <p:nvSpPr>
          <p:cNvPr id="185" name="Google Shape;185;p21"/>
          <p:cNvSpPr txBox="1"/>
          <p:nvPr>
            <p:ph type="title"/>
          </p:nvPr>
        </p:nvSpPr>
        <p:spPr>
          <a:xfrm>
            <a:off x="1180875"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Continuous and Discrete Variables </a:t>
            </a:r>
            <a:endParaRPr sz="3000">
              <a:solidFill>
                <a:schemeClr val="lt1"/>
              </a:solidFill>
            </a:endParaRPr>
          </a:p>
        </p:txBody>
      </p:sp>
      <p:sp>
        <p:nvSpPr>
          <p:cNvPr id="186" name="Google Shape;186;p21"/>
          <p:cNvSpPr txBox="1"/>
          <p:nvPr>
            <p:ph idx="1" type="body"/>
          </p:nvPr>
        </p:nvSpPr>
        <p:spPr>
          <a:xfrm>
            <a:off x="1064175" y="1459425"/>
            <a:ext cx="7272300" cy="305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1700"/>
              <a:t>Continuous Variables: BlueCurrentWinStreak, BlueAvgSigStrPct, BlueAvgTDLanded, RedLosses, etc. </a:t>
            </a:r>
            <a:endParaRPr sz="1700"/>
          </a:p>
          <a:p>
            <a:pPr indent="0" lvl="0" marL="0" rtl="0" algn="l">
              <a:spcBef>
                <a:spcPts val="1200"/>
              </a:spcBef>
              <a:spcAft>
                <a:spcPts val="0"/>
              </a:spcAft>
              <a:buNone/>
            </a:pPr>
            <a:r>
              <a:rPr lang="en" sz="1700"/>
              <a:t>Discrete Variables: NumberofRounds, BlueCurrentLoseStreak, BlueWinsByDecisionSplit, etc.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rPr lang="en" sz="1700"/>
              <a:t>We decided to remove discrete features (defined as columns with less than 10 unique values) because  they can have little variation and prediction power. Removing them can reduce noise and prevent overfitting in our models. </a:t>
            </a:r>
            <a:endParaRPr sz="1700"/>
          </a:p>
          <a:p>
            <a:pPr indent="0" lvl="0" marL="0" rtl="0" algn="l">
              <a:spcBef>
                <a:spcPts val="1200"/>
              </a:spcBef>
              <a:spcAft>
                <a:spcPts val="1200"/>
              </a:spcAft>
              <a:buNone/>
            </a:pPr>
            <a:r>
              <a:t/>
            </a:r>
            <a:endParaRPr sz="9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